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0" r:id="rId1"/>
  </p:sldMasterIdLst>
  <p:notesMasterIdLst>
    <p:notesMasterId r:id="rId48"/>
  </p:notesMasterIdLst>
  <p:sldIdLst>
    <p:sldId id="256" r:id="rId2"/>
    <p:sldId id="257" r:id="rId3"/>
    <p:sldId id="259" r:id="rId4"/>
    <p:sldId id="260" r:id="rId5"/>
    <p:sldId id="261" r:id="rId6"/>
    <p:sldId id="262" r:id="rId7"/>
    <p:sldId id="263" r:id="rId8"/>
    <p:sldId id="264" r:id="rId9"/>
    <p:sldId id="265" r:id="rId10"/>
    <p:sldId id="266" r:id="rId11"/>
    <p:sldId id="267" r:id="rId12"/>
    <p:sldId id="269" r:id="rId13"/>
    <p:sldId id="270" r:id="rId14"/>
    <p:sldId id="308" r:id="rId15"/>
    <p:sldId id="272" r:id="rId16"/>
    <p:sldId id="273" r:id="rId17"/>
    <p:sldId id="275" r:id="rId18"/>
    <p:sldId id="276" r:id="rId19"/>
    <p:sldId id="277" r:id="rId20"/>
    <p:sldId id="278" r:id="rId21"/>
    <p:sldId id="280" r:id="rId22"/>
    <p:sldId id="281" r:id="rId23"/>
    <p:sldId id="282" r:id="rId24"/>
    <p:sldId id="283" r:id="rId25"/>
    <p:sldId id="284" r:id="rId26"/>
    <p:sldId id="285" r:id="rId27"/>
    <p:sldId id="286" r:id="rId28"/>
    <p:sldId id="287" r:id="rId29"/>
    <p:sldId id="288" r:id="rId30"/>
    <p:sldId id="289" r:id="rId31"/>
    <p:sldId id="291" r:id="rId32"/>
    <p:sldId id="292" r:id="rId33"/>
    <p:sldId id="293" r:id="rId34"/>
    <p:sldId id="294"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gLQhF6kiG8soBV7IsXrYiVArP2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F70A3EA5-B837-4DDE-AFE0-5118BCF34329}">
  <a:tblStyle styleId="{F70A3EA5-B837-4DDE-AFE0-5118BCF34329}" styleName="Table_0">
    <a:wholeTbl>
      <a:tcTxStyle b="off" i="off">
        <a:font>
          <a:latin typeface="Arial"/>
          <a:ea typeface="Arial"/>
          <a:cs typeface="Arial"/>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4">
              <a:alpha val="20000"/>
            </a:schemeClr>
          </a:solidFill>
        </a:fill>
      </a:tcStyle>
    </a:band1H>
    <a:band2H>
      <a:tcTxStyle b="off" i="off"/>
      <a:tcStyle>
        <a:tcBdr/>
      </a:tcStyle>
    </a:band2H>
    <a:band1V>
      <a:tcTxStyle b="off" i="off"/>
      <a:tcStyle>
        <a:tcBdr/>
        <a:fill>
          <a:solidFill>
            <a:schemeClr val="accent4">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4"/>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accent4"/>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56"/>
    <p:restoredTop sz="94540"/>
  </p:normalViewPr>
  <p:slideViewPr>
    <p:cSldViewPr snapToGrid="0">
      <p:cViewPr>
        <p:scale>
          <a:sx n="117" d="100"/>
          <a:sy n="117" d="100"/>
        </p:scale>
        <p:origin x="-108"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07233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photos/zv5QSKaP8G8"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creativecommons.org/about/cc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lickr.com/photos/sonofgroucho/13959809504/"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creativecommons.org/about/cc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lickr.com/photos/sonofgroucho/13959809504/"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creativecommons.org/about/cc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lickr.com/photos/sonofgroucho/13959809504/"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creativecommons.org/licenses/by/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flickr.com/photos/spartacusjunkie/157687091/" TargetMode="External"/><Relationship Id="rId7" Type="http://schemas.openxmlformats.org/officeDocument/2006/relationships/hyperlink" Target="https://www.flickr.com/photos/132084522@N05/17086570218/"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creativecommons.org/licenses/by/4.0/" TargetMode="External"/><Relationship Id="rId5" Type="http://schemas.openxmlformats.org/officeDocument/2006/relationships/hyperlink" Target="https://www.flickr.com/photos/aukirk/8422844630/" TargetMode="External"/><Relationship Id="rId4" Type="http://schemas.openxmlformats.org/officeDocument/2006/relationships/hyperlink" Target="https://creativecommons.org/licenses/by-nc/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flickr.com/photos/spartacusjunkie/157687091/" TargetMode="External"/><Relationship Id="rId7" Type="http://schemas.openxmlformats.org/officeDocument/2006/relationships/hyperlink" Target="https://www.flickr.com/photos/132084522@N05/17086570218/"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creativecommons.org/licenses/by/4.0/" TargetMode="External"/><Relationship Id="rId5" Type="http://schemas.openxmlformats.org/officeDocument/2006/relationships/hyperlink" Target="https://www.flickr.com/photos/aukirk/8422844630/" TargetMode="External"/><Relationship Id="rId4" Type="http://schemas.openxmlformats.org/officeDocument/2006/relationships/hyperlink" Target="https://creativecommons.org/licenses/by-nc/4.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boundless.com/accounting/textbooks/boundless-accounting-textbook/introduction-to-accounting-1/overview-of-key-elements-of-the-business-19/business-stakeholders-internal-and-external-117-6595/"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creativecommons.org/licenses/by-sa/4.0/"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lickr.com/photos/fethernutter/2931616307/"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creativecommons.org/licenses/by-nc-nd/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lickr.com/photos/wittcogmbh/6804429230/"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creativecommons.org/licenses/by/4.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reativecommons.org/about/cc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Cover Image: "My desk at home." Authored by: STIL. Provided by: </a:t>
            </a:r>
            <a:r>
              <a:rPr lang="en-US" sz="1200" b="0" i="0" u="none" strike="noStrike" cap="none" dirty="0" err="1">
                <a:solidFill>
                  <a:schemeClr val="dk1"/>
                </a:solidFill>
                <a:latin typeface="Calibri"/>
                <a:ea typeface="Calibri"/>
                <a:cs typeface="Calibri"/>
                <a:sym typeface="Calibri"/>
              </a:rPr>
              <a:t>Unsplash</a:t>
            </a:r>
            <a:r>
              <a:rPr lang="en-US" sz="1200" b="0" i="0" u="none" strike="noStrike" cap="none" dirty="0">
                <a:solidFill>
                  <a:schemeClr val="dk1"/>
                </a:solidFill>
                <a:latin typeface="Calibri"/>
                <a:ea typeface="Calibri"/>
                <a:cs typeface="Calibri"/>
                <a:sym typeface="Calibri"/>
              </a:rPr>
              <a:t>. Located at: </a:t>
            </a:r>
            <a:r>
              <a:rPr lang="en-US" sz="1200" b="0" i="0" u="sng" strike="noStrike" cap="none" dirty="0">
                <a:solidFill>
                  <a:schemeClr val="dk1"/>
                </a:solidFill>
                <a:latin typeface="Calibri"/>
                <a:ea typeface="Calibri"/>
                <a:cs typeface="Calibri"/>
                <a:sym typeface="Calibri"/>
                <a:hlinkClick r:id="rId3"/>
              </a:rPr>
              <a:t>https://unsplash.com/photos/zv5QSKaP8G8</a:t>
            </a:r>
            <a:r>
              <a:rPr lang="en-US" sz="1200" b="0" i="0" u="none" strike="noStrike" cap="none" dirty="0">
                <a:solidFill>
                  <a:schemeClr val="dk1"/>
                </a:solidFill>
                <a:latin typeface="Calibri"/>
                <a:ea typeface="Calibri"/>
                <a:cs typeface="Calibri"/>
                <a:sym typeface="Calibri"/>
              </a:rPr>
              <a:t>. Content Type: CC Licensed Content, Shared Previously. License: </a:t>
            </a:r>
            <a:r>
              <a:rPr lang="en-US" sz="1200" b="0" i="0" u="sng" strike="noStrike" cap="none" dirty="0">
                <a:solidFill>
                  <a:schemeClr val="dk1"/>
                </a:solidFill>
                <a:latin typeface="Calibri"/>
                <a:ea typeface="Calibri"/>
                <a:cs typeface="Calibri"/>
                <a:sym typeface="Calibri"/>
                <a:hlinkClick r:id="rId4"/>
              </a:rPr>
              <a:t>CC0: No Rights Reserved</a:t>
            </a:r>
            <a:r>
              <a:rPr lang="en-US" sz="1200" b="0" i="0" u="none" strike="noStrike" cap="none" dirty="0">
                <a:solidFill>
                  <a:schemeClr val="dk1"/>
                </a:solidFill>
                <a:latin typeface="Calibri"/>
                <a:ea typeface="Calibri"/>
                <a:cs typeface="Calibri"/>
                <a:sym typeface="Calibri"/>
              </a:rPr>
              <a:t>. License Terms: </a:t>
            </a:r>
            <a:r>
              <a:rPr lang="en-US" sz="1200" b="0" i="0" u="none" strike="noStrike" cap="none" dirty="0" err="1">
                <a:solidFill>
                  <a:schemeClr val="dk1"/>
                </a:solidFill>
                <a:latin typeface="Calibri"/>
                <a:ea typeface="Calibri"/>
                <a:cs typeface="Calibri"/>
                <a:sym typeface="Calibri"/>
              </a:rPr>
              <a:t>Unsplash</a:t>
            </a:r>
            <a:r>
              <a:rPr lang="en-US" sz="1200" b="0" i="0" u="none" strike="noStrike" cap="none" dirty="0">
                <a:solidFill>
                  <a:schemeClr val="dk1"/>
                </a:solidFill>
                <a:latin typeface="Calibri"/>
                <a:ea typeface="Calibri"/>
                <a:cs typeface="Calibri"/>
                <a:sym typeface="Calibri"/>
              </a:rPr>
              <a:t> License.</a:t>
            </a:r>
            <a:endParaRPr dirty="0"/>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All text in these slides is taken from https://</a:t>
            </a:r>
            <a:r>
              <a:rPr lang="en-US" sz="1200" b="0" i="0" u="none" strike="noStrike" cap="none" dirty="0" err="1">
                <a:solidFill>
                  <a:schemeClr val="dk1"/>
                </a:solidFill>
                <a:latin typeface="Calibri"/>
                <a:ea typeface="Calibri"/>
                <a:cs typeface="Calibri"/>
                <a:sym typeface="Calibri"/>
              </a:rPr>
              <a:t>courses.lumenlearning.com</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wmopen-introductiontobusiness</a:t>
            </a:r>
            <a:r>
              <a:rPr lang="en-US" sz="1200" b="0" i="0" u="none" strike="noStrike" cap="none" dirty="0">
                <a:solidFill>
                  <a:schemeClr val="dk1"/>
                </a:solidFill>
                <a:latin typeface="Calibri"/>
                <a:ea typeface="Calibri"/>
                <a:cs typeface="Calibri"/>
                <a:sym typeface="Calibri"/>
              </a:rPr>
              <a:t> where it is published under one or more open licenses.</a:t>
            </a:r>
            <a:endParaRPr b="0" dirty="0">
              <a:solidFill>
                <a:schemeClr val="dk1"/>
              </a:solidFill>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All images in these slides are attributed in the notes of the slide on which they appear and licensed as indicated. </a:t>
            </a:r>
            <a:endParaRPr dirty="0"/>
          </a:p>
        </p:txBody>
      </p:sp>
      <p:sp>
        <p:nvSpPr>
          <p:cNvPr id="71" name="Google Shape;71;p1: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Correct answer: D—</a:t>
            </a:r>
            <a:r>
              <a:rPr lang="en-US"/>
              <a:t>Profit is created when revenue generated is greater than cost expenses and the reverse is realized as a loss.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Untitled Image.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geralt. </a:t>
            </a:r>
            <a:r>
              <a:rPr lang="en-US" sz="1200" b="1" i="0" u="none" strike="noStrike" cap="none">
                <a:solidFill>
                  <a:schemeClr val="dk1"/>
                </a:solidFill>
                <a:latin typeface="Calibri"/>
                <a:ea typeface="Calibri"/>
                <a:cs typeface="Calibri"/>
                <a:sym typeface="Calibri"/>
              </a:rPr>
              <a:t>Provided by: </a:t>
            </a:r>
            <a:r>
              <a:rPr lang="en-US" sz="1200" b="0" i="0" u="none" strike="noStrike" cap="none">
                <a:solidFill>
                  <a:schemeClr val="dk1"/>
                </a:solidFill>
                <a:latin typeface="Calibri"/>
                <a:ea typeface="Calibri"/>
                <a:cs typeface="Calibri"/>
                <a:sym typeface="Calibri"/>
              </a:rPr>
              <a:t>Pixabay.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rPr>
              <a:t>https://pixabay.com/photos/dollar-currency-money-us-dollar-499481/</a:t>
            </a:r>
            <a:r>
              <a:rPr lang="en-US" sz="1200" b="1" i="0" u="none" strike="noStrike" cap="none">
                <a:solidFill>
                  <a:schemeClr val="dk1"/>
                </a:solidFill>
                <a:latin typeface="Calibri"/>
                <a:ea typeface="Calibri"/>
                <a:cs typeface="Calibri"/>
                <a:sym typeface="Calibri"/>
              </a:rPr>
              <a:t>. </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3"/>
              </a:rPr>
              <a:t>CC0: No Rights Reserved</a:t>
            </a:r>
            <a:endParaRPr sz="1200" b="1" i="0" u="none" strike="noStrike" cap="none">
              <a:solidFill>
                <a:schemeClr val="dk1"/>
              </a:solidFill>
              <a:latin typeface="Calibri"/>
              <a:ea typeface="Calibri"/>
              <a:cs typeface="Calibri"/>
              <a:sym typeface="Calibri"/>
            </a:endParaRPr>
          </a:p>
        </p:txBody>
      </p:sp>
      <p:sp>
        <p:nvSpPr>
          <p:cNvPr id="138" name="Google Shape;138;p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Correct answer: B—</a:t>
            </a:r>
            <a:r>
              <a:rPr lang="en-US"/>
              <a:t>Value is a term where the customer judges the price paid/time spent with the business being justified by utility received from their experience.</a:t>
            </a:r>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Untitled Image.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geralt. </a:t>
            </a:r>
            <a:r>
              <a:rPr lang="en-US" sz="1200" b="1" i="0" u="none" strike="noStrike" cap="none">
                <a:solidFill>
                  <a:schemeClr val="dk1"/>
                </a:solidFill>
                <a:latin typeface="Calibri"/>
                <a:ea typeface="Calibri"/>
                <a:cs typeface="Calibri"/>
                <a:sym typeface="Calibri"/>
              </a:rPr>
              <a:t>Provided by: </a:t>
            </a:r>
            <a:r>
              <a:rPr lang="en-US" sz="1200" b="0" i="0" u="none" strike="noStrike" cap="none">
                <a:solidFill>
                  <a:schemeClr val="dk1"/>
                </a:solidFill>
                <a:latin typeface="Calibri"/>
                <a:ea typeface="Calibri"/>
                <a:cs typeface="Calibri"/>
                <a:sym typeface="Calibri"/>
              </a:rPr>
              <a:t>Pixabay.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rPr>
              <a:t>https://pixabay.com/photos/dollar-currency-money-us-dollar-499481/</a:t>
            </a:r>
            <a:r>
              <a:rPr lang="en-US" sz="1200" b="1" i="0" u="none" strike="noStrike" cap="none">
                <a:solidFill>
                  <a:schemeClr val="dk1"/>
                </a:solidFill>
                <a:latin typeface="Calibri"/>
                <a:ea typeface="Calibri"/>
                <a:cs typeface="Calibri"/>
                <a:sym typeface="Calibri"/>
              </a:rPr>
              <a:t>. </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3"/>
              </a:rPr>
              <a:t>CC0: No Rights Reserved</a:t>
            </a:r>
            <a:endParaRPr sz="1200" b="1" i="0" u="none" strike="noStrike" cap="none">
              <a:solidFill>
                <a:schemeClr val="dk1"/>
              </a:solidFill>
              <a:latin typeface="Calibri"/>
              <a:ea typeface="Calibri"/>
              <a:cs typeface="Calibri"/>
              <a:sym typeface="Calibri"/>
            </a:endParaRPr>
          </a:p>
        </p:txBody>
      </p:sp>
      <p:sp>
        <p:nvSpPr>
          <p:cNvPr id="146" name="Google Shape;146;p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59" name="Google Shape;1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65" name="Google Shape;16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1: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Discussion topics might include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*B-Corps like TOMS (one-for-one model), Kickstarter (mission to help others’ creative projects come to life), Patagonia (conservation efforts, including donating 100% of Black Friday profits in 2016), etc.</a:t>
            </a:r>
            <a:endParaRPr/>
          </a:p>
          <a:p>
            <a:pPr marL="0" marR="0" lvl="0" indent="0" algn="l" rtl="0">
              <a:lnSpc>
                <a:spcPct val="100000"/>
              </a:lnSpc>
              <a:spcBef>
                <a:spcPts val="0"/>
              </a:spcBef>
              <a:spcAft>
                <a:spcPts val="0"/>
              </a:spcAft>
              <a:buClr>
                <a:schemeClr val="dk1"/>
              </a:buClr>
              <a:buSzPts val="1200"/>
              <a:buFont typeface="Calibri"/>
              <a:buNone/>
            </a:pPr>
            <a:r>
              <a:rPr lang="en-US"/>
              <a:t>*Charity Navigator and CharityWatch act as watchdogs to monitor how charities use donations</a:t>
            </a:r>
            <a:endParaRPr/>
          </a:p>
        </p:txBody>
      </p:sp>
      <p:sp>
        <p:nvSpPr>
          <p:cNvPr id="190" name="Google Shape;190;p1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01" name="Google Shape;20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b1b88430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5b1b88430f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Untitled Image. </a:t>
            </a:r>
            <a:r>
              <a:rPr lang="en-US" b="1"/>
              <a:t>Authored by</a:t>
            </a:r>
            <a:r>
              <a:rPr lang="en-US"/>
              <a:t>: geralt. </a:t>
            </a:r>
            <a:r>
              <a:rPr lang="en-US" b="1"/>
              <a:t>Provided by: </a:t>
            </a:r>
            <a:r>
              <a:rPr lang="en-US"/>
              <a:t>Pixabay. </a:t>
            </a:r>
            <a:r>
              <a:rPr lang="en-US" b="1"/>
              <a:t>Located at</a:t>
            </a:r>
            <a:r>
              <a:rPr lang="en-US"/>
              <a:t>: </a:t>
            </a:r>
            <a:r>
              <a:rPr lang="en-US" b="1" u="sng">
                <a:solidFill>
                  <a:schemeClr val="hlink"/>
                </a:solidFill>
                <a:hlinkClick r:id="rId3"/>
              </a:rPr>
              <a:t>https://pixabay.com/photos/web-network-points-lines-2496193//</a:t>
            </a:r>
            <a:r>
              <a:rPr lang="en-US"/>
              <a:t>. </a:t>
            </a:r>
            <a:r>
              <a:rPr lang="en-US" b="1"/>
              <a:t>License</a:t>
            </a:r>
            <a:r>
              <a:rPr lang="en-US"/>
              <a:t>: </a:t>
            </a:r>
            <a:r>
              <a:rPr lang="en-US" u="sng">
                <a:solidFill>
                  <a:schemeClr val="hlink"/>
                </a:solidFill>
                <a:hlinkClick r:id="rId4"/>
              </a:rPr>
              <a:t>CC0: No Rights Reserved</a:t>
            </a:r>
            <a:endParaRPr/>
          </a:p>
        </p:txBody>
      </p:sp>
      <p:sp>
        <p:nvSpPr>
          <p:cNvPr id="208" name="Google Shape;208;g5b1b88430f_0_3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Untitled Image.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geralt. </a:t>
            </a:r>
            <a:r>
              <a:rPr lang="en-US" sz="1200" b="1" i="0" u="none" strike="noStrike" cap="none">
                <a:solidFill>
                  <a:schemeClr val="dk1"/>
                </a:solidFill>
                <a:latin typeface="Calibri"/>
                <a:ea typeface="Calibri"/>
                <a:cs typeface="Calibri"/>
                <a:sym typeface="Calibri"/>
              </a:rPr>
              <a:t>Provided by: </a:t>
            </a:r>
            <a:r>
              <a:rPr lang="en-US" sz="1200" b="0" i="0" u="none" strike="noStrike" cap="none">
                <a:solidFill>
                  <a:schemeClr val="dk1"/>
                </a:solidFill>
                <a:latin typeface="Calibri"/>
                <a:ea typeface="Calibri"/>
                <a:cs typeface="Calibri"/>
                <a:sym typeface="Calibri"/>
              </a:rPr>
              <a:t>Pixabay.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3"/>
              </a:rPr>
              <a:t>https://pixabay.com/photos/web-network-points-lines-2496193//</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0" i="0" u="sng" strike="noStrike" cap="none">
                <a:solidFill>
                  <a:schemeClr val="dk1"/>
                </a:solidFill>
                <a:latin typeface="Calibri"/>
                <a:ea typeface="Calibri"/>
                <a:cs typeface="Calibri"/>
                <a:sym typeface="Calibri"/>
                <a:hlinkClick r:id="rId4"/>
              </a:rPr>
              <a:t>CC0: No Rights Reserved</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a:solidFill>
                <a:schemeClr val="dk1"/>
              </a:solidFill>
            </a:endParaRPr>
          </a:p>
        </p:txBody>
      </p:sp>
      <p:sp>
        <p:nvSpPr>
          <p:cNvPr id="216" name="Google Shape;216;p20: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1">
                <a:solidFill>
                  <a:schemeClr val="dk1"/>
                </a:solidFill>
              </a:rPr>
              <a:t>Natural resources: </a:t>
            </a:r>
            <a:r>
              <a:rPr lang="en-US" sz="1200">
                <a:solidFill>
                  <a:schemeClr val="dk1"/>
                </a:solidFill>
              </a:rPr>
              <a:t>Wind is harnessed to produce electricity that powers the electric mixer and oven.</a:t>
            </a:r>
            <a:endParaRPr/>
          </a:p>
          <a:p>
            <a:pPr marL="0" marR="0" lvl="0" indent="0" algn="l" rtl="0">
              <a:lnSpc>
                <a:spcPct val="100000"/>
              </a:lnSpc>
              <a:spcBef>
                <a:spcPts val="0"/>
              </a:spcBef>
              <a:spcAft>
                <a:spcPts val="0"/>
              </a:spcAft>
              <a:buClr>
                <a:schemeClr val="dk1"/>
              </a:buClr>
              <a:buSzPts val="1200"/>
              <a:buFont typeface="Calibri"/>
              <a:buNone/>
            </a:pPr>
            <a:r>
              <a:rPr lang="en-US" sz="1200" b="1">
                <a:solidFill>
                  <a:schemeClr val="dk1"/>
                </a:solidFill>
              </a:rPr>
              <a:t>Labor: </a:t>
            </a:r>
            <a:r>
              <a:rPr lang="en-US" sz="1200">
                <a:solidFill>
                  <a:schemeClr val="dk1"/>
                </a:solidFill>
              </a:rPr>
              <a:t>The baker's labor combined with the creativity and skills needed to actually bake and decorate it</a:t>
            </a:r>
            <a:endParaRPr/>
          </a:p>
          <a:p>
            <a:pPr marL="0" marR="0" lvl="0" indent="0" algn="l" rtl="0">
              <a:lnSpc>
                <a:spcPct val="100000"/>
              </a:lnSpc>
              <a:spcBef>
                <a:spcPts val="0"/>
              </a:spcBef>
              <a:spcAft>
                <a:spcPts val="0"/>
              </a:spcAft>
              <a:buClr>
                <a:schemeClr val="dk1"/>
              </a:buClr>
              <a:buSzPts val="1200"/>
              <a:buFont typeface="Calibri"/>
              <a:buNone/>
            </a:pPr>
            <a:r>
              <a:rPr lang="en-US" sz="1200" b="1">
                <a:solidFill>
                  <a:schemeClr val="dk1"/>
                </a:solidFill>
              </a:rPr>
              <a:t>Capital: </a:t>
            </a:r>
            <a:r>
              <a:rPr lang="en-US" sz="1200">
                <a:solidFill>
                  <a:schemeClr val="dk1"/>
                </a:solidFill>
              </a:rPr>
              <a:t>Ovens, cake pans, flour, sugar, butter, and other ingredients used to make the cake</a:t>
            </a:r>
            <a:endParaRPr/>
          </a:p>
          <a:p>
            <a:pPr marL="0" marR="0" lvl="0" indent="0" algn="l" rtl="0">
              <a:lnSpc>
                <a:spcPct val="100000"/>
              </a:lnSpc>
              <a:spcBef>
                <a:spcPts val="0"/>
              </a:spcBef>
              <a:spcAft>
                <a:spcPts val="0"/>
              </a:spcAft>
              <a:buClr>
                <a:schemeClr val="dk1"/>
              </a:buClr>
              <a:buSzPts val="1200"/>
              <a:buFont typeface="Calibri"/>
              <a:buNone/>
            </a:pPr>
            <a:r>
              <a:rPr lang="en-US" sz="1200" b="1">
                <a:solidFill>
                  <a:schemeClr val="dk1"/>
                </a:solidFill>
              </a:rPr>
              <a:t>Entrepreneurship: </a:t>
            </a:r>
            <a:r>
              <a:rPr lang="en-US" sz="1200">
                <a:solidFill>
                  <a:schemeClr val="dk1"/>
                </a:solidFill>
              </a:rPr>
              <a:t>An individual who starts the bakery or runs a home-based business baking and selling cakes to customers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The Cake 2.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Son of Groucho.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3"/>
              </a:rPr>
              <a:t>https://www.flickr.com/photos/sonofgroucho/13959809504/</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1" u="sng" strike="noStrike" cap="none">
                <a:solidFill>
                  <a:schemeClr val="dk1"/>
                </a:solidFill>
                <a:latin typeface="Calibri"/>
                <a:ea typeface="Calibri"/>
                <a:cs typeface="Calibri"/>
                <a:sym typeface="Calibri"/>
                <a:hlinkClick r:id="rId4"/>
              </a:rPr>
              <a:t>CC BY: Attribution</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a:solidFill>
                <a:schemeClr val="dk1"/>
              </a:solidFill>
            </a:endParaRPr>
          </a:p>
        </p:txBody>
      </p:sp>
      <p:sp>
        <p:nvSpPr>
          <p:cNvPr id="224" name="Google Shape;224;p21: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77" name="Google Shape;7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36" name="Google Shape;23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42" name="Google Shape;2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bd92e00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5bd92e000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49" name="Google Shape;249;g5bd92e0004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bd92e000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5bd92e0004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56" name="Google Shape;256;g5bd92e0004_0_6: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bd92e000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5bd92e0004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63" name="Google Shape;263;g5bd92e0004_0_1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bd92e000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g5bd92e000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270" name="Google Shape;270;g5bd92e0004_0_2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be6aaee58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be6aaee58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5be6aaee58_1_7: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be6aaee5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be6aaee5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5be6aaee58_1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Correct answer: </a:t>
            </a:r>
            <a:r>
              <a:rPr lang="en-US"/>
              <a:t>B</a:t>
            </a:r>
            <a:r>
              <a:rPr lang="en-US" sz="1200" b="0" i="0" u="none" strike="noStrike" cap="none">
                <a:solidFill>
                  <a:schemeClr val="dk1"/>
                </a:solidFill>
                <a:latin typeface="Calibri"/>
                <a:ea typeface="Calibri"/>
                <a:cs typeface="Calibri"/>
                <a:sym typeface="Calibri"/>
              </a:rPr>
              <a:t>—</a:t>
            </a:r>
            <a:r>
              <a:rPr lang="en-US"/>
              <a:t> Operations is responsible for converting inputs into outputs.</a:t>
            </a:r>
            <a:endParaRPr/>
          </a:p>
          <a:p>
            <a:pPr marL="0" marR="0" lvl="0" indent="0" algn="l" rtl="0">
              <a:lnSpc>
                <a:spcPct val="100000"/>
              </a:lnSpc>
              <a:spcBef>
                <a:spcPts val="0"/>
              </a:spcBef>
              <a:spcAft>
                <a:spcPts val="0"/>
              </a:spcAft>
              <a:buClr>
                <a:schemeClr val="dk1"/>
              </a:buClr>
              <a:buSzPts val="300"/>
              <a:buFont typeface="Calibri"/>
              <a:buNone/>
            </a:pPr>
            <a:endParaRP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Andrew's Stone.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Ethan Fox.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3"/>
              </a:rPr>
              <a:t>https://www.flickr.com/photos/spartacusjunkie/157687091/</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1" u="sng" strike="noStrike" cap="none">
                <a:solidFill>
                  <a:schemeClr val="dk1"/>
                </a:solidFill>
                <a:latin typeface="Calibri"/>
                <a:ea typeface="Calibri"/>
                <a:cs typeface="Calibri"/>
                <a:sym typeface="Calibri"/>
                <a:hlinkClick r:id="rId4"/>
              </a:rPr>
              <a:t>CC BY-NC: Attribution-NonCommercial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Tide Pods Laundry Detergent Capsules.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Austin Kirk.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5"/>
              </a:rPr>
              <a:t>https://www.flickr.com/photos/aukirk/8422844630/</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1" u="sng" strike="noStrike" cap="none">
                <a:solidFill>
                  <a:schemeClr val="dk1"/>
                </a:solidFill>
                <a:latin typeface="Calibri"/>
                <a:ea typeface="Calibri"/>
                <a:cs typeface="Calibri"/>
                <a:sym typeface="Calibri"/>
                <a:hlinkClick r:id="rId6"/>
              </a:rPr>
              <a:t>CC BY: Attribution</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Charging Bullu2014New York City.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Sam Valadi.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7"/>
              </a:rPr>
              <a:t>https://www.flickr.com/photos/132084522@N05/17086570218/</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1" u="sng" strike="noStrike" cap="none">
                <a:solidFill>
                  <a:schemeClr val="dk1"/>
                </a:solidFill>
                <a:latin typeface="Calibri"/>
                <a:ea typeface="Calibri"/>
                <a:cs typeface="Calibri"/>
                <a:sym typeface="Calibri"/>
                <a:hlinkClick r:id="rId6"/>
              </a:rPr>
              <a:t>CC BY: Attribution</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a:solidFill>
                <a:schemeClr val="dk1"/>
              </a:solidFill>
            </a:endParaRPr>
          </a:p>
        </p:txBody>
      </p:sp>
      <p:sp>
        <p:nvSpPr>
          <p:cNvPr id="291" name="Google Shape;291;p25: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Correct answer: </a:t>
            </a:r>
            <a:r>
              <a:rPr lang="en-US"/>
              <a:t>A</a:t>
            </a:r>
            <a:r>
              <a:rPr lang="en-US" sz="1200" b="0" i="0" u="none" strike="noStrike" cap="none">
                <a:solidFill>
                  <a:schemeClr val="dk1"/>
                </a:solidFill>
                <a:latin typeface="Calibri"/>
                <a:ea typeface="Calibri"/>
                <a:cs typeface="Calibri"/>
                <a:sym typeface="Calibri"/>
              </a:rPr>
              <a:t>—</a:t>
            </a:r>
            <a:r>
              <a:rPr lang="en-US"/>
              <a:t>Marketing would serve as the “voice of the customer” to work with IT to ensure the system was adaptable to other companies.</a:t>
            </a:r>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Andrew's Stone.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Ethan Fox.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3"/>
              </a:rPr>
              <a:t>https://www.flickr.com/photos/spartacusjunkie/157687091/</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1" u="sng" strike="noStrike" cap="none">
                <a:solidFill>
                  <a:schemeClr val="dk1"/>
                </a:solidFill>
                <a:latin typeface="Calibri"/>
                <a:ea typeface="Calibri"/>
                <a:cs typeface="Calibri"/>
                <a:sym typeface="Calibri"/>
                <a:hlinkClick r:id="rId4"/>
              </a:rPr>
              <a:t>CC BY-NC: Attribution-NonCommercial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Tide Pods Laundry Detergent Capsules.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Austin Kirk.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5"/>
              </a:rPr>
              <a:t>https://www.flickr.com/photos/aukirk/8422844630/</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1" u="sng" strike="noStrike" cap="none">
                <a:solidFill>
                  <a:schemeClr val="dk1"/>
                </a:solidFill>
                <a:latin typeface="Calibri"/>
                <a:ea typeface="Calibri"/>
                <a:cs typeface="Calibri"/>
                <a:sym typeface="Calibri"/>
                <a:hlinkClick r:id="rId6"/>
              </a:rPr>
              <a:t>CC BY: Attribution</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Charging Bullu2014New York City.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Sam Valadi.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7"/>
              </a:rPr>
              <a:t>https://www.flickr.com/photos/132084522@N05/17086570218/</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1" u="sng" strike="noStrike" cap="none">
                <a:solidFill>
                  <a:schemeClr val="dk1"/>
                </a:solidFill>
                <a:latin typeface="Calibri"/>
                <a:ea typeface="Calibri"/>
                <a:cs typeface="Calibri"/>
                <a:sym typeface="Calibri"/>
                <a:hlinkClick r:id="rId6"/>
              </a:rPr>
              <a:t>CC BY: Attribution</a:t>
            </a:r>
            <a:endParaRPr sz="1200" b="0" i="0" u="none" strike="noStrike" cap="none">
              <a:solidFill>
                <a:schemeClr val="dk1"/>
              </a:solidFill>
              <a:latin typeface="Calibri"/>
              <a:ea typeface="Calibri"/>
              <a:cs typeface="Calibri"/>
              <a:sym typeface="Calibri"/>
            </a:endParaRPr>
          </a:p>
        </p:txBody>
      </p:sp>
      <p:sp>
        <p:nvSpPr>
          <p:cNvPr id="301" name="Google Shape;301;p26: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88" name="Google Shape;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15" name="Google Shape;31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32: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Business Stakeholders. </a:t>
            </a:r>
            <a:r>
              <a:rPr lang="en-US" sz="1200" b="1" i="0" u="none" strike="noStrike" cap="none">
                <a:solidFill>
                  <a:schemeClr val="dk1"/>
                </a:solidFill>
                <a:latin typeface="Calibri"/>
                <a:ea typeface="Calibri"/>
                <a:cs typeface="Calibri"/>
                <a:sym typeface="Calibri"/>
              </a:rPr>
              <a:t>Provided by</a:t>
            </a:r>
            <a:r>
              <a:rPr lang="en-US" sz="1200" b="0" i="0" u="none" strike="noStrike" cap="none">
                <a:solidFill>
                  <a:schemeClr val="dk1"/>
                </a:solidFill>
                <a:latin typeface="Calibri"/>
                <a:ea typeface="Calibri"/>
                <a:cs typeface="Calibri"/>
                <a:sym typeface="Calibri"/>
              </a:rPr>
              <a:t>: Boundless .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3"/>
              </a:rPr>
              <a:t>https://www.boundless.com/accounting/textbooks/boundless-accounting-textbook/introduction-to-accounting-1/overview-of-key-elements-of-the-business-19/business-stakeholders-internal-and-external-117-6595/.</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1" u="sng" strike="noStrike" cap="none">
                <a:solidFill>
                  <a:schemeClr val="dk1"/>
                </a:solidFill>
                <a:latin typeface="Calibri"/>
                <a:ea typeface="Calibri"/>
                <a:cs typeface="Calibri"/>
                <a:sym typeface="Calibri"/>
                <a:hlinkClick r:id="rId4"/>
              </a:rPr>
              <a:t>CC BY-SA: Attribution-ShareAlike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22" name="Google Shape;322;p3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bd92e000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5bd92e0004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30" name="Google Shape;330;g5bd92e0004_0_36: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d92e000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5bd92e0004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37" name="Google Shape;337;g5bd92e0004_0_4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48" name="Google Shape;34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35: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External Forces.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Lumen Learning.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1" u="sng" strike="noStrike" cap="none">
                <a:solidFill>
                  <a:schemeClr val="dk1"/>
                </a:solidFill>
                <a:latin typeface="Calibri"/>
                <a:ea typeface="Calibri"/>
                <a:cs typeface="Calibri"/>
                <a:sym typeface="Calibri"/>
                <a:hlinkClick r:id="rId3"/>
              </a:rPr>
              <a:t>CC BY: Attribution</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55" name="Google Shape;355;p35: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d92e000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5bd92e0004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63" name="Google Shape;363;g5bd92e0004_0_4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bd92e000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5bd92e0004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70" name="Google Shape;370;g5bd92e0004_0_5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bd92e00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5bd92e0004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77" name="Google Shape;377;g5bd92e0004_0_6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bd92e000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5bd92e0004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84" name="Google Shape;384;g5bd92e0004_0_66: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4" name="Google Shape;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bd92e0004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5bd92e0004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91" name="Google Shape;391;g5bd92e0004_0_7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bd92e000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5bd92e0004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398" name="Google Shape;398;g5bd92e0004_0_7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3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Divide students into small groups. Each group will complete the questions and then report to the class.</a:t>
            </a:r>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405" name="Google Shape;405;p36: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411" name="Google Shape;41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3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Divide students into small groups. Each group will complete the questions and then report to the class.</a:t>
            </a:r>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417" name="Google Shape;417;p3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3" name="Google Shape;42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b1b8843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g5b1b88430f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02" name="Google Shape;102;g5b1b88430f_0_6: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9: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Hardware Store Sign.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Elizabeth Freniere.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3"/>
              </a:rPr>
              <a:t>https://www.flickr.com/photos/fethernutter/2931616307/</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1" u="sng" strike="noStrike" cap="none">
                <a:solidFill>
                  <a:schemeClr val="dk1"/>
                </a:solidFill>
                <a:latin typeface="Calibri"/>
                <a:ea typeface="Calibri"/>
                <a:cs typeface="Calibri"/>
                <a:sym typeface="Calibri"/>
                <a:hlinkClick r:id="rId4"/>
              </a:rPr>
              <a:t>CC BY-NC-ND: Attribution-NonCommercial-NoDerivatives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09" name="Google Shape;109;p9: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10: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Soup Cycle.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Travis.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3"/>
              </a:rPr>
              <a:t>https://www.flickr.com/photos/wittcogmbh/6804429230/</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1" u="sng" strike="noStrike" cap="none">
                <a:solidFill>
                  <a:schemeClr val="dk1"/>
                </a:solidFill>
                <a:latin typeface="Calibri"/>
                <a:ea typeface="Calibri"/>
                <a:cs typeface="Calibri"/>
                <a:sym typeface="Calibri"/>
                <a:hlinkClick r:id="rId4"/>
              </a:rPr>
              <a:t>CC BY: Attribution</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r>
            <a:br>
              <a:rPr lang="en-US"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116" name="Google Shape;116;p10: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b1b8843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5b1b88430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p>
        </p:txBody>
      </p:sp>
      <p:sp>
        <p:nvSpPr>
          <p:cNvPr id="123" name="Google Shape;123;g5b1b88430f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Correct answer: A—</a:t>
            </a:r>
            <a:r>
              <a:rPr lang="en-US"/>
              <a:t>Profit is created when revenue generated is greater than cost expenses and the reverse is realized as a loss.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Untitled Image. </a:t>
            </a:r>
            <a:r>
              <a:rPr lang="en-US" sz="1200" b="1" i="0" u="none" strike="noStrike" cap="none">
                <a:solidFill>
                  <a:schemeClr val="dk1"/>
                </a:solidFill>
                <a:latin typeface="Calibri"/>
                <a:ea typeface="Calibri"/>
                <a:cs typeface="Calibri"/>
                <a:sym typeface="Calibri"/>
              </a:rPr>
              <a:t>Authored by</a:t>
            </a:r>
            <a:r>
              <a:rPr lang="en-US" sz="1200" b="0" i="0" u="none" strike="noStrike" cap="none">
                <a:solidFill>
                  <a:schemeClr val="dk1"/>
                </a:solidFill>
                <a:latin typeface="Calibri"/>
                <a:ea typeface="Calibri"/>
                <a:cs typeface="Calibri"/>
                <a:sym typeface="Calibri"/>
              </a:rPr>
              <a:t>: geralt. </a:t>
            </a:r>
            <a:r>
              <a:rPr lang="en-US" sz="1200" b="1" i="0" u="none" strike="noStrike" cap="none">
                <a:solidFill>
                  <a:schemeClr val="dk1"/>
                </a:solidFill>
                <a:latin typeface="Calibri"/>
                <a:ea typeface="Calibri"/>
                <a:cs typeface="Calibri"/>
                <a:sym typeface="Calibri"/>
              </a:rPr>
              <a:t>Provided by: </a:t>
            </a:r>
            <a:r>
              <a:rPr lang="en-US" sz="1200" b="0" i="0" u="none" strike="noStrike" cap="none">
                <a:solidFill>
                  <a:schemeClr val="dk1"/>
                </a:solidFill>
                <a:latin typeface="Calibri"/>
                <a:ea typeface="Calibri"/>
                <a:cs typeface="Calibri"/>
                <a:sym typeface="Calibri"/>
              </a:rPr>
              <a:t>Pixabay. </a:t>
            </a:r>
            <a:r>
              <a:rPr lang="en-US" sz="1200" b="1" i="0" u="none" strike="noStrike" cap="none">
                <a:solidFill>
                  <a:schemeClr val="dk1"/>
                </a:solidFill>
                <a:latin typeface="Calibri"/>
                <a:ea typeface="Calibri"/>
                <a:cs typeface="Calibri"/>
                <a:sym typeface="Calibri"/>
              </a:rPr>
              <a:t>Located at</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rPr>
              <a:t>https://pixabay.com/photos/dollar-currency-money-us-dollar-499481/</a:t>
            </a:r>
            <a:r>
              <a:rPr lang="en-US" sz="1200" b="1" i="0" u="none" strike="noStrike" cap="none">
                <a:solidFill>
                  <a:schemeClr val="dk1"/>
                </a:solidFill>
                <a:latin typeface="Calibri"/>
                <a:ea typeface="Calibri"/>
                <a:cs typeface="Calibri"/>
                <a:sym typeface="Calibri"/>
              </a:rPr>
              <a:t>. </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License</a:t>
            </a:r>
            <a:r>
              <a:rPr lang="en-US" sz="1200" b="0" i="0" u="none" strike="noStrike" cap="none">
                <a:solidFill>
                  <a:schemeClr val="dk1"/>
                </a:solidFill>
                <a:latin typeface="Calibri"/>
                <a:ea typeface="Calibri"/>
                <a:cs typeface="Calibri"/>
                <a:sym typeface="Calibri"/>
              </a:rPr>
              <a:t>: </a:t>
            </a:r>
            <a:r>
              <a:rPr lang="en-US" sz="1200" b="1" i="0" u="sng" strike="noStrike" cap="none">
                <a:solidFill>
                  <a:schemeClr val="dk1"/>
                </a:solidFill>
                <a:latin typeface="Calibri"/>
                <a:ea typeface="Calibri"/>
                <a:cs typeface="Calibri"/>
                <a:sym typeface="Calibri"/>
                <a:hlinkClick r:id="rId3"/>
              </a:rPr>
              <a:t>CC0: No Rights Reserved</a:t>
            </a:r>
            <a:endParaRPr sz="1200" b="1" i="0" u="none" strike="noStrike" cap="none">
              <a:solidFill>
                <a:schemeClr val="dk1"/>
              </a:solidFill>
              <a:latin typeface="Calibri"/>
              <a:ea typeface="Calibri"/>
              <a:cs typeface="Calibri"/>
              <a:sym typeface="Calibri"/>
            </a:endParaRPr>
          </a:p>
        </p:txBody>
      </p:sp>
      <p:sp>
        <p:nvSpPr>
          <p:cNvPr id="130" name="Google Shape;130;p6: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CFF877E-CC2E-4C43-B59F-22DEEB2EEEC1}"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F30A9-DCA9-452A-8B21-2C6E1D9611F5}" type="slidenum">
              <a:rPr lang="en-US" smtClean="0"/>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FF877E-CC2E-4C43-B59F-22DEEB2EEEC1}"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FF877E-CC2E-4C43-B59F-22DEEB2EEEC1}"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FF877E-CC2E-4C43-B59F-22DEEB2EEEC1}"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FF877E-CC2E-4C43-B59F-22DEEB2EEEC1}"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CFF877E-CC2E-4C43-B59F-22DEEB2EEEC1}"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CFF877E-CC2E-4C43-B59F-22DEEB2EEEC1}" type="datetimeFigureOut">
              <a:rPr lang="en-US" smtClean="0"/>
              <a:t>8/2/2021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FF877E-CC2E-4C43-B59F-22DEEB2EEEC1}" type="datetimeFigureOut">
              <a:rPr lang="en-US" smtClean="0"/>
              <a:t>8/2/2021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FF877E-CC2E-4C43-B59F-22DEEB2EEEC1}" type="datetimeFigureOut">
              <a:rPr lang="en-US" smtClean="0"/>
              <a:t>8/2/2021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FF877E-CC2E-4C43-B59F-22DEEB2EEEC1}"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FF877E-CC2E-4C43-B59F-22DEEB2EEEC1}"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3CFF877E-CC2E-4C43-B59F-22DEEB2EEEC1}" type="datetimeFigureOut">
              <a:rPr lang="en-US" smtClean="0"/>
              <a:t>8/2/2021</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pPr marL="0" lvl="0" indent="0" algn="ctr" rtl="0">
              <a:spcBef>
                <a:spcPts val="0"/>
              </a:spcBef>
              <a:spcAft>
                <a:spcPts val="0"/>
              </a:spcAft>
              <a:buNone/>
            </a:pPr>
            <a:fld id="{00000000-1234-1234-1234-12341234123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4000" b="-84000"/>
          </a:stretch>
        </a:blipFill>
        <a:effectLst/>
      </p:bgPr>
    </p:bg>
    <p:spTree>
      <p:nvGrpSpPr>
        <p:cNvPr id="1" name="Shape 72"/>
        <p:cNvGrpSpPr/>
        <p:nvPr/>
      </p:nvGrpSpPr>
      <p:grpSpPr>
        <a:xfrm>
          <a:off x="0" y="0"/>
          <a:ext cx="0" cy="0"/>
          <a:chOff x="0" y="0"/>
          <a:chExt cx="0" cy="0"/>
        </a:xfrm>
      </p:grpSpPr>
      <p:sp>
        <p:nvSpPr>
          <p:cNvPr id="74" name="Google Shape;74;p1"/>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F1F7FB"/>
              </a:buClr>
              <a:buSzPts val="5500"/>
              <a:buFont typeface="Century Gothic"/>
              <a:buNone/>
            </a:pPr>
            <a:r>
              <a:rPr lang="en-US"/>
              <a:t>Introduction to Business</a:t>
            </a:r>
            <a:endParaRPr/>
          </a:p>
        </p:txBody>
      </p:sp>
      <p:sp>
        <p:nvSpPr>
          <p:cNvPr id="73" name="Google Shape;73;p1"/>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457200" marR="0" lvl="0" indent="-406400" algn="ctr" rtl="0">
              <a:lnSpc>
                <a:spcPct val="90000"/>
              </a:lnSpc>
              <a:spcBef>
                <a:spcPts val="750"/>
              </a:spcBef>
              <a:spcAft>
                <a:spcPts val="0"/>
              </a:spcAft>
              <a:buClr>
                <a:srgbClr val="F1F7FB"/>
              </a:buClr>
              <a:buSzPts val="2400"/>
              <a:buFont typeface="Arial"/>
              <a:buNone/>
            </a:pPr>
            <a:r>
              <a:rPr lang="en-US"/>
              <a:t>Role of Business</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Practice Question 2</a:t>
            </a:r>
            <a:endParaRPr dirty="0"/>
          </a:p>
        </p:txBody>
      </p:sp>
      <p:sp>
        <p:nvSpPr>
          <p:cNvPr id="141" name="Google Shape;141;p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dirty="0"/>
              <a:t>How do you define “loss”?</a:t>
            </a:r>
            <a:endParaRPr dirty="0"/>
          </a:p>
          <a:p>
            <a:pPr marL="742950" lvl="1" indent="-342900" algn="l" rtl="0">
              <a:lnSpc>
                <a:spcPct val="90000"/>
              </a:lnSpc>
              <a:spcBef>
                <a:spcPts val="375"/>
              </a:spcBef>
              <a:spcAft>
                <a:spcPts val="0"/>
              </a:spcAft>
              <a:buSzPts val="1800"/>
              <a:buFont typeface="Arial"/>
              <a:buAutoNum type="alphaUcPeriod"/>
            </a:pPr>
            <a:r>
              <a:rPr lang="en-US" dirty="0"/>
              <a:t>when costs fall lower than projection </a:t>
            </a:r>
            <a:endParaRPr dirty="0"/>
          </a:p>
          <a:p>
            <a:pPr marL="742950" lvl="1" indent="-342900" algn="l" rtl="0">
              <a:lnSpc>
                <a:spcPct val="90000"/>
              </a:lnSpc>
              <a:spcBef>
                <a:spcPts val="375"/>
              </a:spcBef>
              <a:spcAft>
                <a:spcPts val="0"/>
              </a:spcAft>
              <a:buSzPts val="1800"/>
              <a:buFont typeface="Arial"/>
              <a:buAutoNum type="alphaUcPeriod"/>
            </a:pPr>
            <a:r>
              <a:rPr lang="en-US" dirty="0"/>
              <a:t>when the bottom line is in the black </a:t>
            </a:r>
            <a:endParaRPr dirty="0"/>
          </a:p>
          <a:p>
            <a:pPr marL="742950" lvl="1" indent="-342900" algn="l" rtl="0">
              <a:lnSpc>
                <a:spcPct val="90000"/>
              </a:lnSpc>
              <a:spcBef>
                <a:spcPts val="375"/>
              </a:spcBef>
              <a:spcAft>
                <a:spcPts val="0"/>
              </a:spcAft>
              <a:buSzPts val="1800"/>
              <a:buFont typeface="Arial"/>
              <a:buAutoNum type="alphaUcPeriod"/>
            </a:pPr>
            <a:r>
              <a:rPr lang="en-US" dirty="0"/>
              <a:t>when revenue exceeds costs </a:t>
            </a:r>
            <a:endParaRPr dirty="0"/>
          </a:p>
          <a:p>
            <a:pPr marL="742950" lvl="1" indent="-342900" algn="l" rtl="0">
              <a:lnSpc>
                <a:spcPct val="90000"/>
              </a:lnSpc>
              <a:spcBef>
                <a:spcPts val="375"/>
              </a:spcBef>
              <a:spcAft>
                <a:spcPts val="0"/>
              </a:spcAft>
              <a:buSzPts val="1800"/>
              <a:buFont typeface="Arial"/>
              <a:buAutoNum type="alphaUcPeriod"/>
            </a:pPr>
            <a:r>
              <a:rPr lang="en-US" dirty="0"/>
              <a:t>when costs exceed revenue</a:t>
            </a:r>
            <a:endParaRPr dirty="0"/>
          </a:p>
        </p:txBody>
      </p:sp>
      <p:pic>
        <p:nvPicPr>
          <p:cNvPr id="140" name="Google Shape;140;p7">
            <a:extLst>
              <a:ext uri="{C183D7F6-B498-43B3-948B-1728B52AA6E4}">
                <adec:decorative xmlns:adec="http://schemas.microsoft.com/office/drawing/2017/decorative" xmlns="" val="1"/>
              </a:ext>
            </a:extLst>
          </p:cNvPr>
          <p:cNvPicPr preferRelativeResize="0"/>
          <p:nvPr/>
        </p:nvPicPr>
        <p:blipFill rotWithShape="1">
          <a:blip r:embed="rId3">
            <a:alphaModFix/>
          </a:blip>
          <a:srcRect/>
          <a:stretch/>
        </p:blipFill>
        <p:spPr>
          <a:xfrm>
            <a:off x="6170402" y="1966371"/>
            <a:ext cx="5183399" cy="366077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50" name="Google Shape;150;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Practice Question 3</a:t>
            </a:r>
            <a:endParaRPr dirty="0"/>
          </a:p>
        </p:txBody>
      </p:sp>
      <p:sp>
        <p:nvSpPr>
          <p:cNvPr id="149" name="Google Shape;149;p8"/>
          <p:cNvSpPr txBox="1">
            <a:spLocks noGrp="1"/>
          </p:cNvSpPr>
          <p:nvPr>
            <p:ph idx="1"/>
          </p:nvPr>
        </p:nvSpPr>
        <p:spPr>
          <a:xfrm>
            <a:off x="838200" y="1825625"/>
            <a:ext cx="5332203" cy="4351338"/>
          </a:xfrm>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dirty="0"/>
              <a:t>How do you define “value”?</a:t>
            </a:r>
            <a:endParaRPr dirty="0"/>
          </a:p>
          <a:p>
            <a:pPr marL="742950" lvl="1" indent="-342900" algn="l" rtl="0">
              <a:lnSpc>
                <a:spcPct val="90000"/>
              </a:lnSpc>
              <a:spcBef>
                <a:spcPts val="375"/>
              </a:spcBef>
              <a:spcAft>
                <a:spcPts val="0"/>
              </a:spcAft>
              <a:buSzPts val="1800"/>
              <a:buFont typeface="Arial"/>
              <a:buAutoNum type="alphaUcPeriod"/>
            </a:pPr>
            <a:r>
              <a:rPr lang="en-US" dirty="0"/>
              <a:t>when the perception of competition is too expensive </a:t>
            </a:r>
            <a:endParaRPr dirty="0"/>
          </a:p>
          <a:p>
            <a:pPr marL="742950" lvl="1" indent="-342900" algn="l" rtl="0">
              <a:lnSpc>
                <a:spcPct val="90000"/>
              </a:lnSpc>
              <a:spcBef>
                <a:spcPts val="375"/>
              </a:spcBef>
              <a:spcAft>
                <a:spcPts val="0"/>
              </a:spcAft>
              <a:buSzPts val="1800"/>
              <a:buFont typeface="Arial"/>
              <a:buAutoNum type="alphaUcPeriod"/>
            </a:pPr>
            <a:r>
              <a:rPr lang="en-US" dirty="0"/>
              <a:t>the perceived benefits by a customer of price to the time and money spent </a:t>
            </a:r>
            <a:endParaRPr dirty="0"/>
          </a:p>
          <a:p>
            <a:pPr marL="742950" lvl="1" indent="-342900" algn="l" rtl="0">
              <a:lnSpc>
                <a:spcPct val="90000"/>
              </a:lnSpc>
              <a:spcBef>
                <a:spcPts val="375"/>
              </a:spcBef>
              <a:spcAft>
                <a:spcPts val="0"/>
              </a:spcAft>
              <a:buSzPts val="1800"/>
              <a:buFont typeface="Arial"/>
              <a:buAutoNum type="alphaUcPeriod"/>
            </a:pPr>
            <a:r>
              <a:rPr lang="en-US" dirty="0"/>
              <a:t>when market research establishes the floor price </a:t>
            </a:r>
            <a:endParaRPr dirty="0"/>
          </a:p>
          <a:p>
            <a:pPr marL="742950" lvl="1" indent="-342900" algn="l" rtl="0">
              <a:lnSpc>
                <a:spcPct val="90000"/>
              </a:lnSpc>
              <a:spcBef>
                <a:spcPts val="375"/>
              </a:spcBef>
              <a:spcAft>
                <a:spcPts val="0"/>
              </a:spcAft>
              <a:buSzPts val="1800"/>
              <a:buFont typeface="Arial"/>
              <a:buAutoNum type="alphaUcPeriod"/>
            </a:pPr>
            <a:r>
              <a:rPr lang="en-US" dirty="0"/>
              <a:t>when a customer purchases for the lowest price in town</a:t>
            </a:r>
            <a:endParaRPr dirty="0"/>
          </a:p>
        </p:txBody>
      </p:sp>
      <p:pic>
        <p:nvPicPr>
          <p:cNvPr id="148" name="Google Shape;148;p8">
            <a:extLst>
              <a:ext uri="{C183D7F6-B498-43B3-948B-1728B52AA6E4}">
                <adec:decorative xmlns:adec="http://schemas.microsoft.com/office/drawing/2017/decorative" xmlns="" val="1"/>
              </a:ext>
            </a:extLst>
          </p:cNvPr>
          <p:cNvPicPr preferRelativeResize="0"/>
          <p:nvPr/>
        </p:nvPicPr>
        <p:blipFill rotWithShape="1">
          <a:blip r:embed="rId3">
            <a:alphaModFix/>
          </a:blip>
          <a:srcRect/>
          <a:stretch/>
        </p:blipFill>
        <p:spPr>
          <a:xfrm>
            <a:off x="6170402" y="1966371"/>
            <a:ext cx="5183399" cy="36607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1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Learning Outcomes: For-Profit vs. Nonprofit </a:t>
            </a:r>
            <a:endParaRPr dirty="0"/>
          </a:p>
        </p:txBody>
      </p:sp>
      <p:sp>
        <p:nvSpPr>
          <p:cNvPr id="161" name="Google Shape;161;p13"/>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sz="2400" dirty="0"/>
              <a:t>1.2: Distinguish between for-profit and nonprofit businesses	</a:t>
            </a:r>
            <a:endParaRPr dirty="0"/>
          </a:p>
          <a:p>
            <a:pPr marL="582930" lvl="1" indent="0" algn="l" rtl="0">
              <a:lnSpc>
                <a:spcPct val="90000"/>
              </a:lnSpc>
              <a:spcBef>
                <a:spcPts val="375"/>
              </a:spcBef>
              <a:spcAft>
                <a:spcPts val="0"/>
              </a:spcAft>
              <a:buSzPts val="2400"/>
              <a:buNone/>
            </a:pPr>
            <a:r>
              <a:rPr lang="en-US" sz="2000" dirty="0"/>
              <a:t>1.2.1: Explain the purpose of for-profit businesses</a:t>
            </a:r>
            <a:endParaRPr dirty="0"/>
          </a:p>
          <a:p>
            <a:pPr marL="582930" lvl="1" indent="0" algn="l" rtl="0">
              <a:lnSpc>
                <a:spcPct val="90000"/>
              </a:lnSpc>
              <a:spcBef>
                <a:spcPts val="375"/>
              </a:spcBef>
              <a:spcAft>
                <a:spcPts val="0"/>
              </a:spcAft>
              <a:buSzPts val="2400"/>
              <a:buNone/>
            </a:pPr>
            <a:r>
              <a:rPr lang="en-US" sz="2000" dirty="0"/>
              <a:t>1.2.2: Explain the purpose of nonprofit businesses</a:t>
            </a:r>
            <a:endParaRPr dirty="0"/>
          </a:p>
          <a:p>
            <a:pPr marL="582930" lvl="1" indent="0" algn="l" rtl="0">
              <a:lnSpc>
                <a:spcPct val="90000"/>
              </a:lnSpc>
              <a:spcBef>
                <a:spcPts val="375"/>
              </a:spcBef>
              <a:spcAft>
                <a:spcPts val="0"/>
              </a:spcAft>
              <a:buSzPts val="2400"/>
              <a:buNone/>
            </a:pPr>
            <a:r>
              <a:rPr lang="en-US" sz="2000" dirty="0"/>
              <a:t>1.2.3: Distinguish between for-profit and nonprofit businesses</a:t>
            </a:r>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Nonprofit Businesses</a:t>
            </a:r>
            <a:endParaRPr dirty="0"/>
          </a:p>
        </p:txBody>
      </p:sp>
      <p:sp>
        <p:nvSpPr>
          <p:cNvPr id="167" name="Google Shape;167;p15"/>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None/>
            </a:pPr>
            <a:r>
              <a:rPr lang="en-US" dirty="0"/>
              <a:t>A nonprofit or not-for-profit business is one that provides goods and services to consumers, but its primary goal is no to return profit to the owners of the business (as is the case with a for-profit business).</a:t>
            </a:r>
            <a:endParaRPr dirty="0"/>
          </a:p>
          <a:p>
            <a:pPr marL="0" marR="0" lvl="0" indent="0" algn="l" rtl="0">
              <a:lnSpc>
                <a:spcPct val="90000"/>
              </a:lnSpc>
              <a:spcBef>
                <a:spcPts val="750"/>
              </a:spcBef>
              <a:spcAft>
                <a:spcPts val="0"/>
              </a:spcAft>
              <a:buNone/>
            </a:pPr>
            <a:endParaRPr dirty="0"/>
          </a:p>
          <a:p>
            <a:pPr marL="0" marR="0" lvl="0" indent="0" algn="l" rtl="0">
              <a:lnSpc>
                <a:spcPct val="90000"/>
              </a:lnSpc>
              <a:spcBef>
                <a:spcPts val="750"/>
              </a:spcBef>
              <a:spcAft>
                <a:spcPts val="0"/>
              </a:spcAft>
              <a:buNone/>
            </a:pPr>
            <a:r>
              <a:rPr lang="en-US" dirty="0"/>
              <a:t>Instead, it uses those profits to provide a public service, advance a cause, or assist others.</a:t>
            </a:r>
            <a:endParaRPr dirty="0"/>
          </a:p>
          <a:p>
            <a:pPr marL="342900" marR="0" lvl="0" indent="-127000" algn="l" rtl="0">
              <a:lnSpc>
                <a:spcPct val="90000"/>
              </a:lnSpc>
              <a:spcBef>
                <a:spcPts val="750"/>
              </a:spcBef>
              <a:spcAft>
                <a:spcPts val="0"/>
              </a:spcAft>
              <a:buClr>
                <a:schemeClr val="dk1"/>
              </a:buClr>
              <a:buSzPts val="2800"/>
              <a:buFont typeface="Arial"/>
              <a:buNone/>
            </a:pPr>
            <a:endParaRPr dirty="0"/>
          </a:p>
          <a:p>
            <a:pPr marL="38100" lvl="0" indent="0" algn="l" rtl="0">
              <a:lnSpc>
                <a:spcPct val="90000"/>
              </a:lnSpc>
              <a:spcBef>
                <a:spcPts val="750"/>
              </a:spcBef>
              <a:spcAft>
                <a:spcPts val="0"/>
              </a:spcAft>
              <a:buSzPts val="2800"/>
              <a:buNone/>
            </a:pPr>
            <a:r>
              <a:rPr lang="en-US" b="1" dirty="0"/>
              <a:t>Examples</a:t>
            </a:r>
            <a:endParaRPr dirty="0"/>
          </a:p>
          <a:p>
            <a:pPr marL="342900" marR="0" lvl="0" indent="-304800" algn="l" rtl="0">
              <a:lnSpc>
                <a:spcPct val="90000"/>
              </a:lnSpc>
              <a:spcBef>
                <a:spcPts val="750"/>
              </a:spcBef>
              <a:spcAft>
                <a:spcPts val="0"/>
              </a:spcAft>
              <a:buClr>
                <a:schemeClr val="dk1"/>
              </a:buClr>
              <a:buSzPts val="2800"/>
              <a:buFont typeface="Arial"/>
              <a:buChar char="•"/>
            </a:pPr>
            <a:r>
              <a:rPr lang="en-US" dirty="0"/>
              <a:t>American Red Cross</a:t>
            </a:r>
            <a:endParaRPr dirty="0"/>
          </a:p>
          <a:p>
            <a:pPr marL="342900" marR="0" lvl="0" indent="-304800" algn="l" rtl="0">
              <a:lnSpc>
                <a:spcPct val="90000"/>
              </a:lnSpc>
              <a:spcBef>
                <a:spcPts val="750"/>
              </a:spcBef>
              <a:spcAft>
                <a:spcPts val="0"/>
              </a:spcAft>
              <a:buClr>
                <a:schemeClr val="dk1"/>
              </a:buClr>
              <a:buSzPts val="2800"/>
              <a:buFont typeface="Arial"/>
              <a:buChar char="•"/>
            </a:pPr>
            <a:r>
              <a:rPr lang="en-US" dirty="0"/>
              <a:t>SPCA</a:t>
            </a:r>
            <a:endParaRPr dirty="0"/>
          </a:p>
          <a:p>
            <a:pPr marL="342900" marR="0" lvl="0" indent="-304800" algn="l" rtl="0">
              <a:lnSpc>
                <a:spcPct val="90000"/>
              </a:lnSpc>
              <a:spcBef>
                <a:spcPts val="750"/>
              </a:spcBef>
              <a:spcAft>
                <a:spcPts val="0"/>
              </a:spcAft>
              <a:buClr>
                <a:schemeClr val="dk1"/>
              </a:buClr>
              <a:buSzPts val="2800"/>
              <a:buFont typeface="Arial"/>
              <a:buChar char="•"/>
            </a:pPr>
            <a:r>
              <a:rPr lang="en-US" dirty="0"/>
              <a:t>American Cancer Society</a:t>
            </a:r>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8930F06-6509-C34A-BB9E-C63DD55CEAE5}"/>
              </a:ext>
            </a:extLst>
          </p:cNvPr>
          <p:cNvSpPr>
            <a:spLocks noGrp="1"/>
          </p:cNvSpPr>
          <p:nvPr>
            <p:ph type="title"/>
          </p:nvPr>
        </p:nvSpPr>
        <p:spPr/>
        <p:txBody>
          <a:bodyPr/>
          <a:lstStyle/>
          <a:p>
            <a:r>
              <a:rPr lang="en-US" dirty="0"/>
              <a:t>For-profit vs. Non-profit Businesses</a:t>
            </a:r>
          </a:p>
        </p:txBody>
      </p:sp>
      <p:sp>
        <p:nvSpPr>
          <p:cNvPr id="5" name="Text Placeholder 4">
            <a:extLst>
              <a:ext uri="{FF2B5EF4-FFF2-40B4-BE49-F238E27FC236}">
                <a16:creationId xmlns:a16="http://schemas.microsoft.com/office/drawing/2014/main" xmlns="" id="{BE0B77A4-9333-FA4D-A18F-A9A3DD445973}"/>
              </a:ext>
            </a:extLst>
          </p:cNvPr>
          <p:cNvSpPr>
            <a:spLocks noGrp="1"/>
          </p:cNvSpPr>
          <p:nvPr>
            <p:ph sz="half" idx="1"/>
          </p:nvPr>
        </p:nvSpPr>
        <p:spPr/>
        <p:txBody>
          <a:bodyPr/>
          <a:lstStyle/>
          <a:p>
            <a:pPr marL="38100" lvl="0" indent="0">
              <a:buNone/>
            </a:pPr>
            <a:r>
              <a:rPr lang="en-US" dirty="0"/>
              <a:t>For-Profit Business</a:t>
            </a:r>
          </a:p>
          <a:p>
            <a:pPr marL="342900" lvl="0" indent="-304800"/>
            <a:r>
              <a:rPr lang="en-US" dirty="0"/>
              <a:t>Provides goods or services to consumers for the purpose of making a profit</a:t>
            </a:r>
          </a:p>
          <a:p>
            <a:endParaRPr lang="en-US" dirty="0"/>
          </a:p>
        </p:txBody>
      </p:sp>
      <p:sp>
        <p:nvSpPr>
          <p:cNvPr id="6" name="Text Placeholder 5">
            <a:extLst>
              <a:ext uri="{FF2B5EF4-FFF2-40B4-BE49-F238E27FC236}">
                <a16:creationId xmlns:a16="http://schemas.microsoft.com/office/drawing/2014/main" xmlns="" id="{65C1DB50-AC47-5F41-A41E-79D812812F43}"/>
              </a:ext>
            </a:extLst>
          </p:cNvPr>
          <p:cNvSpPr>
            <a:spLocks noGrp="1"/>
          </p:cNvSpPr>
          <p:nvPr>
            <p:ph sz="half" idx="2"/>
          </p:nvPr>
        </p:nvSpPr>
        <p:spPr/>
        <p:txBody>
          <a:bodyPr/>
          <a:lstStyle/>
          <a:p>
            <a:pPr marL="38100" lvl="0" indent="0">
              <a:buNone/>
            </a:pPr>
            <a:r>
              <a:rPr lang="en-US" dirty="0"/>
              <a:t>Non-Profit Business</a:t>
            </a:r>
          </a:p>
          <a:p>
            <a:pPr marL="342900" lvl="0" indent="-304800"/>
            <a:r>
              <a:rPr lang="en-US" dirty="0"/>
              <a:t>Provides goods or services in order to generate income that furthers its mission</a:t>
            </a:r>
          </a:p>
          <a:p>
            <a:endParaRPr lang="en-US" dirty="0"/>
          </a:p>
        </p:txBody>
      </p:sp>
      <p:pic>
        <p:nvPicPr>
          <p:cNvPr id="7" name="Google Shape;177;p16" descr="Icon of a piggy bank with money coming in and costs coming out. The left over money is saved in the bank.">
            <a:extLst>
              <a:ext uri="{FF2B5EF4-FFF2-40B4-BE49-F238E27FC236}">
                <a16:creationId xmlns:a16="http://schemas.microsoft.com/office/drawing/2014/main" xmlns="" id="{EBF21940-3903-DC45-AF16-EAFFF06C523E}"/>
              </a:ext>
            </a:extLst>
          </p:cNvPr>
          <p:cNvPicPr preferRelativeResize="0"/>
          <p:nvPr/>
        </p:nvPicPr>
        <p:blipFill rotWithShape="1">
          <a:blip r:embed="rId2">
            <a:alphaModFix/>
          </a:blip>
          <a:srcRect/>
          <a:stretch/>
        </p:blipFill>
        <p:spPr>
          <a:xfrm>
            <a:off x="838200" y="3607957"/>
            <a:ext cx="4407408" cy="2309559"/>
          </a:xfrm>
          <a:prstGeom prst="rect">
            <a:avLst/>
          </a:prstGeom>
          <a:noFill/>
          <a:ln>
            <a:noFill/>
          </a:ln>
        </p:spPr>
      </p:pic>
      <p:pic>
        <p:nvPicPr>
          <p:cNvPr id="8" name="Google Shape;174;p16" descr="Icon of a piggy bank with money coming in and costs coming out. The left over money goes out to further the non-profits mission.">
            <a:extLst>
              <a:ext uri="{FF2B5EF4-FFF2-40B4-BE49-F238E27FC236}">
                <a16:creationId xmlns:a16="http://schemas.microsoft.com/office/drawing/2014/main" xmlns="" id="{C9D3EC88-4B11-B440-87D4-D351F340BF0F}"/>
              </a:ext>
            </a:extLst>
          </p:cNvPr>
          <p:cNvPicPr preferRelativeResize="0"/>
          <p:nvPr/>
        </p:nvPicPr>
        <p:blipFill rotWithShape="1">
          <a:blip r:embed="rId3">
            <a:alphaModFix/>
          </a:blip>
          <a:srcRect/>
          <a:stretch/>
        </p:blipFill>
        <p:spPr>
          <a:xfrm>
            <a:off x="6698847" y="3607956"/>
            <a:ext cx="4407408" cy="2309559"/>
          </a:xfrm>
          <a:prstGeom prst="rect">
            <a:avLst/>
          </a:prstGeom>
          <a:noFill/>
          <a:ln>
            <a:noFill/>
          </a:ln>
        </p:spPr>
      </p:pic>
    </p:spTree>
    <p:extLst>
      <p:ext uri="{BB962C8B-B14F-4D97-AF65-F5344CB8AC3E}">
        <p14:creationId xmlns:p14="http://schemas.microsoft.com/office/powerpoint/2010/main" val="21667801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Comparing For-Profits and Nonprofits</a:t>
            </a:r>
            <a:endParaRPr dirty="0"/>
          </a:p>
        </p:txBody>
      </p:sp>
      <p:graphicFrame>
        <p:nvGraphicFramePr>
          <p:cNvPr id="186" name="Google Shape;186;p11"/>
          <p:cNvGraphicFramePr/>
          <p:nvPr/>
        </p:nvGraphicFramePr>
        <p:xfrm>
          <a:off x="2032000" y="1690815"/>
          <a:ext cx="8128000" cy="4856560"/>
        </p:xfrm>
        <a:graphic>
          <a:graphicData uri="http://schemas.openxmlformats.org/drawingml/2006/table">
            <a:tbl>
              <a:tblPr firstRow="1" bandRow="1">
                <a:noFill/>
                <a:tableStyleId>{F70A3EA5-B837-4DDE-AFE0-5118BCF34329}</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370850">
                <a:tc>
                  <a:txBody>
                    <a:bodyPr/>
                    <a:lstStyle/>
                    <a:p>
                      <a:pPr marL="0" marR="0" lvl="0" indent="0" algn="l" rtl="0">
                        <a:lnSpc>
                          <a:spcPct val="100000"/>
                        </a:lnSpc>
                        <a:spcBef>
                          <a:spcPts val="0"/>
                        </a:spcBef>
                        <a:spcAft>
                          <a:spcPts val="0"/>
                        </a:spcAft>
                        <a:buNone/>
                      </a:pPr>
                      <a:r>
                        <a:rPr lang="en-US" sz="1800" u="none" strike="noStrike" cap="none">
                          <a:latin typeface="Century Gothic"/>
                          <a:ea typeface="Century Gothic"/>
                          <a:cs typeface="Century Gothic"/>
                          <a:sym typeface="Century Gothic"/>
                        </a:rPr>
                        <a:t>For-Profit</a:t>
                      </a:r>
                      <a:endParaRPr sz="1800">
                        <a:latin typeface="Century Gothic"/>
                        <a:ea typeface="Century Gothic"/>
                        <a:cs typeface="Century Gothic"/>
                        <a:sym typeface="Century Gothic"/>
                      </a:endParaRPr>
                    </a:p>
                  </a:txBody>
                  <a:tcPr marL="91451" marR="91451" marT="45725" marB="45725"/>
                </a:tc>
                <a:tc>
                  <a:txBody>
                    <a:bodyPr/>
                    <a:lstStyle/>
                    <a:p>
                      <a:pPr marL="0" marR="0" lvl="0" indent="0" algn="l" rtl="0">
                        <a:lnSpc>
                          <a:spcPct val="100000"/>
                        </a:lnSpc>
                        <a:spcBef>
                          <a:spcPts val="0"/>
                        </a:spcBef>
                        <a:spcAft>
                          <a:spcPts val="0"/>
                        </a:spcAft>
                        <a:buNone/>
                      </a:pPr>
                      <a:r>
                        <a:rPr lang="en-US" sz="1800" u="none" strike="noStrike" cap="none">
                          <a:latin typeface="Century Gothic"/>
                          <a:ea typeface="Century Gothic"/>
                          <a:cs typeface="Century Gothic"/>
                          <a:sym typeface="Century Gothic"/>
                        </a:rPr>
                        <a:t>Not-for-Profit/Nonprofit</a:t>
                      </a:r>
                      <a:endParaRPr sz="1800">
                        <a:latin typeface="Century Gothic"/>
                        <a:ea typeface="Century Gothic"/>
                        <a:cs typeface="Century Gothic"/>
                        <a:sym typeface="Century Gothic"/>
                      </a:endParaRPr>
                    </a:p>
                  </a:txBody>
                  <a:tcPr marL="91451" marR="91451"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None/>
                      </a:pPr>
                      <a:r>
                        <a:rPr lang="en-US" sz="1800" u="none" strike="noStrike" cap="none">
                          <a:latin typeface="Century Gothic"/>
                          <a:ea typeface="Century Gothic"/>
                          <a:cs typeface="Century Gothic"/>
                          <a:sym typeface="Century Gothic"/>
                        </a:rPr>
                        <a:t>Incurs expenses for operations</a:t>
                      </a:r>
                      <a:endParaRPr sz="1800">
                        <a:latin typeface="Century Gothic"/>
                        <a:ea typeface="Century Gothic"/>
                        <a:cs typeface="Century Gothic"/>
                        <a:sym typeface="Century Gothic"/>
                      </a:endParaRPr>
                    </a:p>
                  </a:txBody>
                  <a:tcPr marL="91451" marR="91451" marT="45725" marB="45725"/>
                </a:tc>
                <a:tc>
                  <a:txBody>
                    <a:bodyPr/>
                    <a:lstStyle/>
                    <a:p>
                      <a:pPr marL="0" marR="0" lvl="0" indent="0" algn="l" rtl="0">
                        <a:lnSpc>
                          <a:spcPct val="100000"/>
                        </a:lnSpc>
                        <a:spcBef>
                          <a:spcPts val="0"/>
                        </a:spcBef>
                        <a:spcAft>
                          <a:spcPts val="0"/>
                        </a:spcAft>
                        <a:buNone/>
                      </a:pPr>
                      <a:r>
                        <a:rPr lang="en-US" sz="1800" u="none" strike="noStrike" cap="none">
                          <a:latin typeface="Century Gothic"/>
                          <a:ea typeface="Century Gothic"/>
                          <a:cs typeface="Century Gothic"/>
                          <a:sym typeface="Century Gothic"/>
                        </a:rPr>
                        <a:t>Incurs expenses for operations</a:t>
                      </a:r>
                      <a:endParaRPr sz="1800">
                        <a:latin typeface="Century Gothic"/>
                        <a:ea typeface="Century Gothic"/>
                        <a:cs typeface="Century Gothic"/>
                        <a:sym typeface="Century Gothic"/>
                      </a:endParaRPr>
                    </a:p>
                  </a:txBody>
                  <a:tcPr marL="91451" marR="91451" marT="45725" marB="45725"/>
                </a:tc>
                <a:extLst>
                  <a:ext uri="{0D108BD9-81ED-4DB2-BD59-A6C34878D82A}">
                    <a16:rowId xmlns:a16="http://schemas.microsoft.com/office/drawing/2014/main" xmlns="" val="10001"/>
                  </a:ext>
                </a:extLst>
              </a:tr>
              <a:tr h="370850">
                <a:tc>
                  <a:txBody>
                    <a:bodyPr/>
                    <a:lstStyle/>
                    <a:p>
                      <a:pPr marL="0" marR="0" lvl="0" indent="0" algn="l" rtl="0">
                        <a:lnSpc>
                          <a:spcPct val="100000"/>
                        </a:lnSpc>
                        <a:spcBef>
                          <a:spcPts val="0"/>
                        </a:spcBef>
                        <a:spcAft>
                          <a:spcPts val="0"/>
                        </a:spcAft>
                        <a:buNone/>
                      </a:pPr>
                      <a:r>
                        <a:rPr lang="en-US" sz="1800" u="none" strike="noStrike" cap="none">
                          <a:latin typeface="Century Gothic"/>
                          <a:ea typeface="Century Gothic"/>
                          <a:cs typeface="Century Gothic"/>
                          <a:sym typeface="Century Gothic"/>
                        </a:rPr>
                        <a:t>Provides goods and services for customers</a:t>
                      </a:r>
                      <a:endParaRPr sz="1800">
                        <a:latin typeface="Century Gothic"/>
                        <a:ea typeface="Century Gothic"/>
                        <a:cs typeface="Century Gothic"/>
                        <a:sym typeface="Century Gothic"/>
                      </a:endParaRPr>
                    </a:p>
                  </a:txBody>
                  <a:tcPr marL="91451" marR="91451" marT="45725" marB="45725"/>
                </a:tc>
                <a:tc>
                  <a:txBody>
                    <a:bodyPr/>
                    <a:lstStyle/>
                    <a:p>
                      <a:pPr marL="0" marR="0" lvl="0" indent="0" algn="l" rtl="0">
                        <a:lnSpc>
                          <a:spcPct val="100000"/>
                        </a:lnSpc>
                        <a:spcBef>
                          <a:spcPts val="0"/>
                        </a:spcBef>
                        <a:spcAft>
                          <a:spcPts val="0"/>
                        </a:spcAft>
                        <a:buNone/>
                      </a:pPr>
                      <a:r>
                        <a:rPr lang="en-US" sz="1800" u="none" strike="noStrike" cap="none">
                          <a:latin typeface="Century Gothic"/>
                          <a:ea typeface="Century Gothic"/>
                          <a:cs typeface="Century Gothic"/>
                          <a:sym typeface="Century Gothic"/>
                        </a:rPr>
                        <a:t>Provides goods and services for customers</a:t>
                      </a:r>
                      <a:endParaRPr sz="1800">
                        <a:latin typeface="Century Gothic"/>
                        <a:ea typeface="Century Gothic"/>
                        <a:cs typeface="Century Gothic"/>
                        <a:sym typeface="Century Gothic"/>
                      </a:endParaRPr>
                    </a:p>
                  </a:txBody>
                  <a:tcPr marL="91451" marR="91451" marT="45725" marB="45725"/>
                </a:tc>
                <a:extLst>
                  <a:ext uri="{0D108BD9-81ED-4DB2-BD59-A6C34878D82A}">
                    <a16:rowId xmlns:a16="http://schemas.microsoft.com/office/drawing/2014/main" xmlns="" val="10002"/>
                  </a:ext>
                </a:extLst>
              </a:tr>
              <a:tr h="370850">
                <a:tc>
                  <a:txBody>
                    <a:bodyPr/>
                    <a:lstStyle/>
                    <a:p>
                      <a:pPr marL="0" marR="0" lvl="0" indent="0" algn="l" rtl="0">
                        <a:lnSpc>
                          <a:spcPct val="100000"/>
                        </a:lnSpc>
                        <a:spcBef>
                          <a:spcPts val="0"/>
                        </a:spcBef>
                        <a:spcAft>
                          <a:spcPts val="0"/>
                        </a:spcAft>
                        <a:buNone/>
                      </a:pPr>
                      <a:r>
                        <a:rPr lang="en-US" sz="1800" u="none" strike="noStrike" cap="none">
                          <a:latin typeface="Century Gothic"/>
                          <a:ea typeface="Century Gothic"/>
                          <a:cs typeface="Century Gothic"/>
                          <a:sym typeface="Century Gothic"/>
                        </a:rPr>
                        <a:t>Generates revenues from sales</a:t>
                      </a:r>
                      <a:endParaRPr sz="1800">
                        <a:latin typeface="Century Gothic"/>
                        <a:ea typeface="Century Gothic"/>
                        <a:cs typeface="Century Gothic"/>
                        <a:sym typeface="Century Gothic"/>
                      </a:endParaRPr>
                    </a:p>
                  </a:txBody>
                  <a:tcPr marL="91451" marR="91451" marT="45725" marB="45725"/>
                </a:tc>
                <a:tc>
                  <a:txBody>
                    <a:bodyPr/>
                    <a:lstStyle/>
                    <a:p>
                      <a:pPr marL="0" marR="0" lvl="0" indent="0" algn="l" rtl="0">
                        <a:lnSpc>
                          <a:spcPct val="100000"/>
                        </a:lnSpc>
                        <a:spcBef>
                          <a:spcPts val="0"/>
                        </a:spcBef>
                        <a:spcAft>
                          <a:spcPts val="0"/>
                        </a:spcAft>
                        <a:buNone/>
                      </a:pPr>
                      <a:r>
                        <a:rPr lang="en-US" sz="1800" u="none" strike="noStrike" cap="none">
                          <a:latin typeface="Century Gothic"/>
                          <a:ea typeface="Century Gothic"/>
                          <a:cs typeface="Century Gothic"/>
                          <a:sym typeface="Century Gothic"/>
                        </a:rPr>
                        <a:t>Generates revenues from sales </a:t>
                      </a:r>
                      <a:r>
                        <a:rPr lang="en-US" sz="1800" b="1" u="none" strike="noStrike" cap="none">
                          <a:latin typeface="Century Gothic"/>
                          <a:ea typeface="Century Gothic"/>
                          <a:cs typeface="Century Gothic"/>
                          <a:sym typeface="Century Gothic"/>
                        </a:rPr>
                        <a:t>and/or contributions</a:t>
                      </a:r>
                      <a:endParaRPr sz="1800" b="1">
                        <a:latin typeface="Century Gothic"/>
                        <a:ea typeface="Century Gothic"/>
                        <a:cs typeface="Century Gothic"/>
                        <a:sym typeface="Century Gothic"/>
                      </a:endParaRPr>
                    </a:p>
                  </a:txBody>
                  <a:tcPr marL="91451" marR="91451" marT="45725" marB="45725"/>
                </a:tc>
                <a:extLst>
                  <a:ext uri="{0D108BD9-81ED-4DB2-BD59-A6C34878D82A}">
                    <a16:rowId xmlns:a16="http://schemas.microsoft.com/office/drawing/2014/main" xmlns="" val="10003"/>
                  </a:ext>
                </a:extLst>
              </a:tr>
              <a:tr h="370850">
                <a:tc>
                  <a:txBody>
                    <a:bodyPr/>
                    <a:lstStyle/>
                    <a:p>
                      <a:pPr marL="0" marR="0" lvl="0" indent="0" algn="l" rtl="0">
                        <a:lnSpc>
                          <a:spcPct val="100000"/>
                        </a:lnSpc>
                        <a:spcBef>
                          <a:spcPts val="0"/>
                        </a:spcBef>
                        <a:spcAft>
                          <a:spcPts val="0"/>
                        </a:spcAft>
                        <a:buNone/>
                      </a:pPr>
                      <a:r>
                        <a:rPr lang="en-US" sz="1800" b="1">
                          <a:latin typeface="Century Gothic"/>
                          <a:ea typeface="Century Gothic"/>
                          <a:cs typeface="Century Gothic"/>
                          <a:sym typeface="Century Gothic"/>
                        </a:rPr>
                        <a:t>Owned by individuals, partners, or shareholders</a:t>
                      </a:r>
                      <a:endParaRPr sz="1800" b="1" u="none" strike="noStrike" cap="none">
                        <a:latin typeface="Century Gothic"/>
                        <a:ea typeface="Century Gothic"/>
                        <a:cs typeface="Century Gothic"/>
                        <a:sym typeface="Century Gothic"/>
                      </a:endParaRPr>
                    </a:p>
                  </a:txBody>
                  <a:tcPr marL="91451" marR="91451" marT="45725" marB="45725"/>
                </a:tc>
                <a:tc>
                  <a:txBody>
                    <a:bodyPr/>
                    <a:lstStyle/>
                    <a:p>
                      <a:pPr marL="0" marR="0" lvl="0" indent="0" algn="l" rtl="0">
                        <a:lnSpc>
                          <a:spcPct val="100000"/>
                        </a:lnSpc>
                        <a:spcBef>
                          <a:spcPts val="0"/>
                        </a:spcBef>
                        <a:spcAft>
                          <a:spcPts val="0"/>
                        </a:spcAft>
                        <a:buNone/>
                      </a:pPr>
                      <a:r>
                        <a:rPr lang="en-US" sz="1800" b="1">
                          <a:latin typeface="Century Gothic"/>
                          <a:ea typeface="Century Gothic"/>
                          <a:cs typeface="Century Gothic"/>
                          <a:sym typeface="Century Gothic"/>
                        </a:rPr>
                        <a:t>Operated by board of directors, trustees, or managers</a:t>
                      </a:r>
                      <a:endParaRPr sz="1800" b="1" u="none" strike="noStrike" cap="none">
                        <a:latin typeface="Century Gothic"/>
                        <a:ea typeface="Century Gothic"/>
                        <a:cs typeface="Century Gothic"/>
                        <a:sym typeface="Century Gothic"/>
                      </a:endParaRPr>
                    </a:p>
                  </a:txBody>
                  <a:tcPr marL="91451" marR="91451" marT="45725" marB="45725"/>
                </a:tc>
                <a:extLst>
                  <a:ext uri="{0D108BD9-81ED-4DB2-BD59-A6C34878D82A}">
                    <a16:rowId xmlns:a16="http://schemas.microsoft.com/office/drawing/2014/main" xmlns="" val="10004"/>
                  </a:ext>
                </a:extLst>
              </a:tr>
              <a:tr h="370850">
                <a:tc>
                  <a:txBody>
                    <a:bodyPr/>
                    <a:lstStyle/>
                    <a:p>
                      <a:pPr marL="0" marR="0" lvl="0" indent="0" algn="l" rtl="0">
                        <a:lnSpc>
                          <a:spcPct val="100000"/>
                        </a:lnSpc>
                        <a:spcBef>
                          <a:spcPts val="0"/>
                        </a:spcBef>
                        <a:spcAft>
                          <a:spcPts val="0"/>
                        </a:spcAft>
                        <a:buNone/>
                      </a:pPr>
                      <a:r>
                        <a:rPr lang="en-US" sz="1800">
                          <a:latin typeface="Century Gothic"/>
                          <a:ea typeface="Century Gothic"/>
                          <a:cs typeface="Century Gothic"/>
                          <a:sym typeface="Century Gothic"/>
                        </a:rPr>
                        <a:t>Profit is used to pay owners, partners, and shareholders</a:t>
                      </a:r>
                      <a:endParaRPr sz="1800" u="none" strike="noStrike" cap="none">
                        <a:latin typeface="Century Gothic"/>
                        <a:ea typeface="Century Gothic"/>
                        <a:cs typeface="Century Gothic"/>
                        <a:sym typeface="Century Gothic"/>
                      </a:endParaRPr>
                    </a:p>
                  </a:txBody>
                  <a:tcPr marL="91451" marR="91451" marT="45725" marB="45725"/>
                </a:tc>
                <a:tc>
                  <a:txBody>
                    <a:bodyPr/>
                    <a:lstStyle/>
                    <a:p>
                      <a:pPr marL="0" marR="0" lvl="0" indent="0" algn="l" rtl="0">
                        <a:lnSpc>
                          <a:spcPct val="100000"/>
                        </a:lnSpc>
                        <a:spcBef>
                          <a:spcPts val="0"/>
                        </a:spcBef>
                        <a:spcAft>
                          <a:spcPts val="0"/>
                        </a:spcAft>
                        <a:buNone/>
                      </a:pPr>
                      <a:r>
                        <a:rPr lang="en-US" sz="1800">
                          <a:latin typeface="Century Gothic"/>
                          <a:ea typeface="Century Gothic"/>
                          <a:cs typeface="Century Gothic"/>
                          <a:sym typeface="Century Gothic"/>
                        </a:rPr>
                        <a:t>Profit is used to further the mission of the organization</a:t>
                      </a:r>
                      <a:endParaRPr sz="1800" u="none" strike="noStrike" cap="none">
                        <a:latin typeface="Century Gothic"/>
                        <a:ea typeface="Century Gothic"/>
                        <a:cs typeface="Century Gothic"/>
                        <a:sym typeface="Century Gothic"/>
                      </a:endParaRPr>
                    </a:p>
                  </a:txBody>
                  <a:tcPr marL="91451" marR="91451" marT="45725" marB="45725"/>
                </a:tc>
                <a:extLst>
                  <a:ext uri="{0D108BD9-81ED-4DB2-BD59-A6C34878D82A}">
                    <a16:rowId xmlns:a16="http://schemas.microsoft.com/office/drawing/2014/main" xmlns="" val="10005"/>
                  </a:ext>
                </a:extLst>
              </a:tr>
              <a:tr h="370850">
                <a:tc>
                  <a:txBody>
                    <a:bodyPr/>
                    <a:lstStyle/>
                    <a:p>
                      <a:pPr marL="0" marR="0" lvl="0" indent="0" algn="l" rtl="0">
                        <a:lnSpc>
                          <a:spcPct val="100000"/>
                        </a:lnSpc>
                        <a:spcBef>
                          <a:spcPts val="0"/>
                        </a:spcBef>
                        <a:spcAft>
                          <a:spcPts val="0"/>
                        </a:spcAft>
                        <a:buNone/>
                      </a:pPr>
                      <a:r>
                        <a:rPr lang="en-US" sz="1800">
                          <a:latin typeface="Century Gothic"/>
                          <a:ea typeface="Century Gothic"/>
                          <a:cs typeface="Century Gothic"/>
                          <a:sym typeface="Century Gothic"/>
                        </a:rPr>
                        <a:t>Pays salaries to employees and managers</a:t>
                      </a:r>
                      <a:endParaRPr sz="1800" u="none" strike="noStrike" cap="none">
                        <a:latin typeface="Century Gothic"/>
                        <a:ea typeface="Century Gothic"/>
                        <a:cs typeface="Century Gothic"/>
                        <a:sym typeface="Century Gothic"/>
                      </a:endParaRPr>
                    </a:p>
                  </a:txBody>
                  <a:tcPr marL="91451" marR="91451" marT="45725" marB="45725"/>
                </a:tc>
                <a:tc>
                  <a:txBody>
                    <a:bodyPr/>
                    <a:lstStyle/>
                    <a:p>
                      <a:pPr marL="0" marR="0" lvl="0" indent="0" algn="l" rtl="0">
                        <a:lnSpc>
                          <a:spcPct val="100000"/>
                        </a:lnSpc>
                        <a:spcBef>
                          <a:spcPts val="0"/>
                        </a:spcBef>
                        <a:spcAft>
                          <a:spcPts val="0"/>
                        </a:spcAft>
                        <a:buNone/>
                      </a:pPr>
                      <a:r>
                        <a:rPr lang="en-US" sz="1800">
                          <a:latin typeface="Century Gothic"/>
                          <a:ea typeface="Century Gothic"/>
                          <a:cs typeface="Century Gothic"/>
                          <a:sym typeface="Century Gothic"/>
                        </a:rPr>
                        <a:t>Pays salaries to to employees and managers</a:t>
                      </a:r>
                      <a:endParaRPr sz="1800" u="none" strike="noStrike" cap="none">
                        <a:latin typeface="Century Gothic"/>
                        <a:ea typeface="Century Gothic"/>
                        <a:cs typeface="Century Gothic"/>
                        <a:sym typeface="Century Gothic"/>
                      </a:endParaRPr>
                    </a:p>
                  </a:txBody>
                  <a:tcPr marL="91451" marR="91451" marT="45725" marB="45725"/>
                </a:tc>
                <a:extLst>
                  <a:ext uri="{0D108BD9-81ED-4DB2-BD59-A6C34878D82A}">
                    <a16:rowId xmlns:a16="http://schemas.microsoft.com/office/drawing/2014/main" xmlns="" val="10006"/>
                  </a:ext>
                </a:extLst>
              </a:tr>
              <a:tr h="370850">
                <a:tc>
                  <a:txBody>
                    <a:bodyPr/>
                    <a:lstStyle/>
                    <a:p>
                      <a:pPr marL="0" marR="0" lvl="0" indent="0" algn="l" rtl="0">
                        <a:lnSpc>
                          <a:spcPct val="100000"/>
                        </a:lnSpc>
                        <a:spcBef>
                          <a:spcPts val="0"/>
                        </a:spcBef>
                        <a:spcAft>
                          <a:spcPts val="0"/>
                        </a:spcAft>
                        <a:buNone/>
                      </a:pPr>
                      <a:r>
                        <a:rPr lang="en-US" sz="1800" b="1">
                          <a:latin typeface="Century Gothic"/>
                          <a:ea typeface="Century Gothic"/>
                          <a:cs typeface="Century Gothic"/>
                          <a:sym typeface="Century Gothic"/>
                        </a:rPr>
                        <a:t>Profits are subject to taxation by local, state, and federal authorities</a:t>
                      </a:r>
                      <a:endParaRPr sz="1800" b="1" u="none" strike="noStrike" cap="none">
                        <a:latin typeface="Century Gothic"/>
                        <a:ea typeface="Century Gothic"/>
                        <a:cs typeface="Century Gothic"/>
                        <a:sym typeface="Century Gothic"/>
                      </a:endParaRPr>
                    </a:p>
                  </a:txBody>
                  <a:tcPr marL="91451" marR="91451" marT="45725" marB="45725"/>
                </a:tc>
                <a:tc>
                  <a:txBody>
                    <a:bodyPr/>
                    <a:lstStyle/>
                    <a:p>
                      <a:pPr marL="0" marR="0" lvl="0" indent="0" algn="l" rtl="0">
                        <a:lnSpc>
                          <a:spcPct val="100000"/>
                        </a:lnSpc>
                        <a:spcBef>
                          <a:spcPts val="0"/>
                        </a:spcBef>
                        <a:spcAft>
                          <a:spcPts val="0"/>
                        </a:spcAft>
                        <a:buNone/>
                      </a:pPr>
                      <a:r>
                        <a:rPr lang="en-US" sz="1800" b="1" dirty="0">
                          <a:latin typeface="Century Gothic"/>
                          <a:ea typeface="Century Gothic"/>
                          <a:cs typeface="Century Gothic"/>
                          <a:sym typeface="Century Gothic"/>
                        </a:rPr>
                        <a:t>Profits are NOT subject to taxation by local, state, and federal authorities</a:t>
                      </a:r>
                      <a:endParaRPr sz="1800" b="1" u="none" strike="noStrike" cap="none" dirty="0">
                        <a:latin typeface="Century Gothic"/>
                        <a:ea typeface="Century Gothic"/>
                        <a:cs typeface="Century Gothic"/>
                        <a:sym typeface="Century Gothic"/>
                      </a:endParaRPr>
                    </a:p>
                  </a:txBody>
                  <a:tcPr marL="91451" marR="91451" marT="45725" marB="45725"/>
                </a:tc>
                <a:extLst>
                  <a:ext uri="{0D108BD9-81ED-4DB2-BD59-A6C34878D82A}">
                    <a16:rowId xmlns:a16="http://schemas.microsoft.com/office/drawing/2014/main" xmlns="" val="10007"/>
                  </a:ext>
                </a:extLst>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Google Shape;193;p1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Class Discussion: Profit or Mission?</a:t>
            </a:r>
            <a:endParaRPr dirty="0"/>
          </a:p>
        </p:txBody>
      </p:sp>
      <p:sp>
        <p:nvSpPr>
          <p:cNvPr id="192" name="Google Shape;192;p1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dirty="0"/>
              <a:t>Do you think that for-profit businesses can be mission driven?</a:t>
            </a:r>
            <a:endParaRPr dirty="0"/>
          </a:p>
          <a:p>
            <a:pPr marL="38100" lvl="0" indent="0" algn="l" rtl="0">
              <a:lnSpc>
                <a:spcPct val="90000"/>
              </a:lnSpc>
              <a:spcBef>
                <a:spcPts val="750"/>
              </a:spcBef>
              <a:spcAft>
                <a:spcPts val="0"/>
              </a:spcAft>
              <a:buSzPts val="2800"/>
              <a:buNone/>
            </a:pPr>
            <a:endParaRPr dirty="0"/>
          </a:p>
          <a:p>
            <a:pPr marL="38100" lvl="0" indent="0" algn="l" rtl="0">
              <a:lnSpc>
                <a:spcPct val="90000"/>
              </a:lnSpc>
              <a:spcBef>
                <a:spcPts val="750"/>
              </a:spcBef>
              <a:spcAft>
                <a:spcPts val="0"/>
              </a:spcAft>
              <a:buSzPts val="2800"/>
              <a:buNone/>
            </a:pPr>
            <a:r>
              <a:rPr lang="en-US" dirty="0"/>
              <a:t>Do you think that non-profit businesses can serve themselves rather than their stated mission?</a:t>
            </a:r>
            <a:endParaRP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1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Learning Outcomes: Factors of Production</a:t>
            </a:r>
            <a:endParaRPr dirty="0"/>
          </a:p>
        </p:txBody>
      </p:sp>
      <p:sp>
        <p:nvSpPr>
          <p:cNvPr id="203" name="Google Shape;203;p19"/>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sz="2400" dirty="0"/>
              <a:t>1.3: List and explain the four factors of production required to sustain a business	</a:t>
            </a:r>
            <a:endParaRPr dirty="0"/>
          </a:p>
          <a:p>
            <a:pPr marL="400050" lvl="1" indent="0" algn="l" rtl="0">
              <a:lnSpc>
                <a:spcPct val="90000"/>
              </a:lnSpc>
              <a:spcBef>
                <a:spcPts val="375"/>
              </a:spcBef>
              <a:spcAft>
                <a:spcPts val="0"/>
              </a:spcAft>
              <a:buSzPts val="2400"/>
              <a:buNone/>
            </a:pPr>
            <a:r>
              <a:rPr lang="en-US" sz="2100" dirty="0"/>
              <a:t>1.3.1: List the four factors of production</a:t>
            </a:r>
            <a:endParaRPr dirty="0"/>
          </a:p>
          <a:p>
            <a:pPr marL="400050" lvl="1" indent="0" algn="l" rtl="0">
              <a:lnSpc>
                <a:spcPct val="90000"/>
              </a:lnSpc>
              <a:spcBef>
                <a:spcPts val="375"/>
              </a:spcBef>
              <a:spcAft>
                <a:spcPts val="0"/>
              </a:spcAft>
              <a:buSzPts val="2400"/>
              <a:buNone/>
            </a:pPr>
            <a:r>
              <a:rPr lang="en-US" sz="2100" dirty="0"/>
              <a:t>1.3.2: Explain the four factors of production</a:t>
            </a:r>
            <a:endParaRPr sz="1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g5b1b88430f_0_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Resources and Factors of Production</a:t>
            </a:r>
            <a:endParaRPr dirty="0"/>
          </a:p>
        </p:txBody>
      </p:sp>
      <p:sp>
        <p:nvSpPr>
          <p:cNvPr id="211" name="Google Shape;211;g5b1b88430f_0_30"/>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dirty="0"/>
              <a:t>Resources are the </a:t>
            </a:r>
            <a:r>
              <a:rPr lang="en-US" b="1" dirty="0"/>
              <a:t>inputs </a:t>
            </a:r>
            <a:r>
              <a:rPr lang="en-US" dirty="0"/>
              <a:t>used to produce the </a:t>
            </a:r>
            <a:r>
              <a:rPr lang="en-US" b="1" dirty="0"/>
              <a:t>outputs </a:t>
            </a:r>
            <a:r>
              <a:rPr lang="en-US" dirty="0"/>
              <a:t>(goods and/or services).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Resources are also called </a:t>
            </a:r>
            <a:r>
              <a:rPr lang="en-US" b="1" dirty="0"/>
              <a:t>factors of production</a:t>
            </a:r>
            <a:r>
              <a:rPr lang="en-US" dirty="0"/>
              <a:t>.</a:t>
            </a:r>
            <a:endParaRPr dirty="0"/>
          </a:p>
        </p:txBody>
      </p:sp>
      <p:pic>
        <p:nvPicPr>
          <p:cNvPr id="210" name="Google Shape;210;g5b1b88430f_0_30" descr="A network of several factors that go into production. There are several hexagons that come together to create a whole.  Several lines connect hexagons that are not adjacent to one another. Each hexagon has an icon on it. The icons are as follows: a world map, a lightbulb, gears, a person wearing a hard hat, several people sitting next to one another, an internet connection signal, a cloud, a scredriver, a handshake, a head showing gears in the place of a brain, an organizational chart, a crane, a robot, a wrench with the word service written on it, and several zeroes and ones representing binary."/>
          <p:cNvPicPr preferRelativeResize="0"/>
          <p:nvPr/>
        </p:nvPicPr>
        <p:blipFill rotWithShape="1">
          <a:blip r:embed="rId3">
            <a:alphaModFix/>
          </a:blip>
          <a:srcRect/>
          <a:stretch/>
        </p:blipFill>
        <p:spPr>
          <a:xfrm>
            <a:off x="3515650" y="3193590"/>
            <a:ext cx="5160701" cy="3444208"/>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20" name="Google Shape;220;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Understanding Factors of Production</a:t>
            </a:r>
            <a:endParaRPr dirty="0"/>
          </a:p>
        </p:txBody>
      </p:sp>
      <p:sp>
        <p:nvSpPr>
          <p:cNvPr id="219" name="Google Shape;219;p20"/>
          <p:cNvSpPr txBox="1">
            <a:spLocks noGrp="1"/>
          </p:cNvSpPr>
          <p:nvPr>
            <p:ph idx="1"/>
          </p:nvPr>
        </p:nvSpPr>
        <p:spPr>
          <a:xfrm>
            <a:off x="838200" y="1825625"/>
            <a:ext cx="5160701" cy="4351338"/>
          </a:xfrm>
          <a:prstGeom prst="rect">
            <a:avLst/>
          </a:prstGeom>
          <a:noFill/>
          <a:ln>
            <a:noFill/>
          </a:ln>
        </p:spPr>
        <p:txBody>
          <a:bodyPr spcFirstLastPara="1" wrap="square" lIns="91425" tIns="45700" rIns="91425" bIns="45700" anchor="t" anchorCtr="0">
            <a:noAutofit/>
          </a:bodyPr>
          <a:lstStyle/>
          <a:p>
            <a:pPr marL="342900" lvl="0" indent="-304800" algn="l" rtl="0">
              <a:lnSpc>
                <a:spcPct val="90000"/>
              </a:lnSpc>
              <a:spcBef>
                <a:spcPts val="750"/>
              </a:spcBef>
              <a:spcAft>
                <a:spcPts val="0"/>
              </a:spcAft>
              <a:buSzPts val="2800"/>
              <a:buChar char="•"/>
            </a:pPr>
            <a:r>
              <a:rPr lang="en-US" sz="2000" b="1" dirty="0"/>
              <a:t>Natural Resources: </a:t>
            </a:r>
            <a:r>
              <a:rPr lang="en-US" sz="2000" dirty="0"/>
              <a:t>any natural resource, land, plants, livestock, wind, sun, water, etc.</a:t>
            </a:r>
            <a:endParaRPr dirty="0"/>
          </a:p>
          <a:p>
            <a:pPr marL="342900" lvl="0" indent="-304800" algn="l" rtl="0">
              <a:lnSpc>
                <a:spcPct val="90000"/>
              </a:lnSpc>
              <a:spcBef>
                <a:spcPts val="750"/>
              </a:spcBef>
              <a:spcAft>
                <a:spcPts val="0"/>
              </a:spcAft>
              <a:buSzPts val="2800"/>
              <a:buChar char="•"/>
            </a:pPr>
            <a:r>
              <a:rPr lang="en-US" sz="2000" b="1" dirty="0"/>
              <a:t>Labor:</a:t>
            </a:r>
            <a:r>
              <a:rPr lang="en-US" sz="2000" dirty="0"/>
              <a:t> any human service—physical or intellectual. Also referred to as </a:t>
            </a:r>
            <a:r>
              <a:rPr lang="en-US" sz="2000" i="1" dirty="0"/>
              <a:t>human capital</a:t>
            </a:r>
            <a:r>
              <a:rPr lang="en-US" sz="2000" dirty="0"/>
              <a:t>.</a:t>
            </a:r>
            <a:endParaRPr sz="2000" b="1" dirty="0"/>
          </a:p>
          <a:p>
            <a:pPr marL="342900" lvl="0" indent="-304800" algn="l" rtl="0">
              <a:lnSpc>
                <a:spcPct val="90000"/>
              </a:lnSpc>
              <a:spcBef>
                <a:spcPts val="750"/>
              </a:spcBef>
              <a:spcAft>
                <a:spcPts val="0"/>
              </a:spcAft>
              <a:buSzPts val="2800"/>
              <a:buChar char="•"/>
            </a:pPr>
            <a:r>
              <a:rPr lang="en-US" sz="2000" b="1" dirty="0"/>
              <a:t>Capital: </a:t>
            </a:r>
            <a:r>
              <a:rPr lang="en-US" sz="2000" dirty="0"/>
              <a:t>anything that’s manufactured in order to be used in the production of goods and services—for example, equipment.</a:t>
            </a:r>
            <a:endParaRPr dirty="0"/>
          </a:p>
          <a:p>
            <a:pPr marL="342900" lvl="0" indent="-304800" algn="l" rtl="0">
              <a:lnSpc>
                <a:spcPct val="90000"/>
              </a:lnSpc>
              <a:spcBef>
                <a:spcPts val="750"/>
              </a:spcBef>
              <a:spcAft>
                <a:spcPts val="0"/>
              </a:spcAft>
              <a:buSzPts val="2800"/>
              <a:buChar char="•"/>
            </a:pPr>
            <a:r>
              <a:rPr lang="en-US" sz="2000" b="1" dirty="0"/>
              <a:t>Entrepreneurship</a:t>
            </a:r>
            <a:r>
              <a:rPr lang="en-US" sz="2000" dirty="0"/>
              <a:t>: the ability to recognize a profit opportunity, organize the other factors of production, and accept risk.</a:t>
            </a:r>
            <a:endParaRPr dirty="0"/>
          </a:p>
        </p:txBody>
      </p:sp>
      <p:pic>
        <p:nvPicPr>
          <p:cNvPr id="218" name="Google Shape;218;p20" descr="A network of several factors that go into production. There are several hexagons that come together to create a whole.  Several lines connect hexagons that are not adjacent to one another. Each hexagon has an icon on it. The icons are as follows: a world map, a lightbulb, gears, a person wearing a hard hat, several people sitting next to one another, an internet connection signal, a cloud, a scredriver, a handshake, a head showing gears in the place of a brain, an organizational chart, a crane, a robot, a wrench with the word service written on it, and several zeroes and ones representing binary."/>
          <p:cNvPicPr preferRelativeResize="0"/>
          <p:nvPr/>
        </p:nvPicPr>
        <p:blipFill rotWithShape="1">
          <a:blip r:embed="rId3">
            <a:alphaModFix/>
          </a:blip>
          <a:srcRect/>
          <a:stretch/>
        </p:blipFill>
        <p:spPr>
          <a:xfrm>
            <a:off x="6193100" y="2279190"/>
            <a:ext cx="5160701" cy="3444207"/>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Module Learning Outcomes</a:t>
            </a:r>
            <a:endParaRPr dirty="0"/>
          </a:p>
        </p:txBody>
      </p:sp>
      <p:sp>
        <p:nvSpPr>
          <p:cNvPr id="79" name="Google Shape;79;p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dirty="0"/>
              <a:t>Discuss the role of business in society, the primary functions within a business, and external forces that affect business activities</a:t>
            </a:r>
            <a:endParaRPr dirty="0"/>
          </a:p>
          <a:p>
            <a:pPr marL="38100" lvl="0" indent="0" algn="l" rtl="0">
              <a:lnSpc>
                <a:spcPct val="90000"/>
              </a:lnSpc>
              <a:spcBef>
                <a:spcPts val="750"/>
              </a:spcBef>
              <a:spcAft>
                <a:spcPts val="0"/>
              </a:spcAft>
              <a:buSzPts val="2800"/>
              <a:buNone/>
            </a:pPr>
            <a:endParaRPr dirty="0"/>
          </a:p>
          <a:p>
            <a:pPr marL="932688" lvl="1" indent="-457200" algn="l" rtl="0">
              <a:lnSpc>
                <a:spcPct val="90000"/>
              </a:lnSpc>
              <a:spcBef>
                <a:spcPts val="375"/>
              </a:spcBef>
              <a:spcAft>
                <a:spcPts val="0"/>
              </a:spcAft>
              <a:buSzPts val="2400"/>
              <a:buNone/>
            </a:pPr>
            <a:r>
              <a:rPr lang="en-US" dirty="0">
                <a:solidFill>
                  <a:schemeClr val="hlink"/>
                </a:solidFill>
              </a:rPr>
              <a:t>1.1: Explain the concept of business</a:t>
            </a:r>
            <a:endParaRPr dirty="0"/>
          </a:p>
          <a:p>
            <a:pPr marL="932688" lvl="1" indent="-457200" algn="l" rtl="0">
              <a:lnSpc>
                <a:spcPct val="90000"/>
              </a:lnSpc>
              <a:spcBef>
                <a:spcPts val="375"/>
              </a:spcBef>
              <a:spcAft>
                <a:spcPts val="0"/>
              </a:spcAft>
              <a:buSzPts val="2400"/>
              <a:buNone/>
            </a:pPr>
            <a:r>
              <a:rPr lang="en-US" dirty="0">
                <a:solidFill>
                  <a:schemeClr val="hlink"/>
                </a:solidFill>
              </a:rPr>
              <a:t>1.2: Distinguish between for-profit and nonprofit businesses</a:t>
            </a:r>
            <a:endParaRPr dirty="0"/>
          </a:p>
          <a:p>
            <a:pPr marL="932688" lvl="1" indent="-457200" algn="l" rtl="0">
              <a:lnSpc>
                <a:spcPct val="90000"/>
              </a:lnSpc>
              <a:spcBef>
                <a:spcPts val="375"/>
              </a:spcBef>
              <a:spcAft>
                <a:spcPts val="0"/>
              </a:spcAft>
              <a:buSzPts val="2400"/>
              <a:buNone/>
            </a:pPr>
            <a:r>
              <a:rPr lang="en-US" dirty="0">
                <a:solidFill>
                  <a:schemeClr val="hlink"/>
                </a:solidFill>
              </a:rPr>
              <a:t>1.3: List and explain the four factors of production required to sustain a business</a:t>
            </a:r>
            <a:endParaRPr dirty="0"/>
          </a:p>
          <a:p>
            <a:pPr marL="932688" lvl="1" indent="-457200" algn="l" rtl="0">
              <a:lnSpc>
                <a:spcPct val="90000"/>
              </a:lnSpc>
              <a:spcBef>
                <a:spcPts val="375"/>
              </a:spcBef>
              <a:spcAft>
                <a:spcPts val="0"/>
              </a:spcAft>
              <a:buSzPts val="2400"/>
              <a:buNone/>
            </a:pPr>
            <a:r>
              <a:rPr lang="en-US" dirty="0">
                <a:solidFill>
                  <a:schemeClr val="hlink"/>
                </a:solidFill>
              </a:rPr>
              <a:t>1.4: Identify the primary functional areas within a business and describe their contribution to the organization</a:t>
            </a:r>
            <a:endParaRPr dirty="0"/>
          </a:p>
          <a:p>
            <a:pPr marL="932688" lvl="1" indent="-457200" algn="l" rtl="0">
              <a:lnSpc>
                <a:spcPct val="90000"/>
              </a:lnSpc>
              <a:spcBef>
                <a:spcPts val="375"/>
              </a:spcBef>
              <a:spcAft>
                <a:spcPts val="0"/>
              </a:spcAft>
              <a:buSzPts val="2400"/>
              <a:buNone/>
            </a:pPr>
            <a:r>
              <a:rPr lang="en-US" dirty="0">
                <a:solidFill>
                  <a:schemeClr val="hlink"/>
                </a:solidFill>
              </a:rPr>
              <a:t>1.5: Identify business stakeholders and describe their relationship with business organizations</a:t>
            </a:r>
            <a:endParaRPr dirty="0"/>
          </a:p>
          <a:p>
            <a:pPr marL="932688" lvl="1" indent="-457200" algn="l" rtl="0">
              <a:lnSpc>
                <a:spcPct val="90000"/>
              </a:lnSpc>
              <a:spcBef>
                <a:spcPts val="375"/>
              </a:spcBef>
              <a:spcAft>
                <a:spcPts val="0"/>
              </a:spcAft>
              <a:buSzPts val="2400"/>
              <a:buNone/>
            </a:pPr>
            <a:r>
              <a:rPr lang="en-US" dirty="0">
                <a:solidFill>
                  <a:schemeClr val="hlink"/>
                </a:solidFill>
              </a:rPr>
              <a:t>1.6: Identify the external forces that shape the business environment</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8" name="Google Shape;228;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Factors of Production: Baking a Cake</a:t>
            </a:r>
            <a:endParaRPr dirty="0"/>
          </a:p>
        </p:txBody>
      </p:sp>
      <p:sp>
        <p:nvSpPr>
          <p:cNvPr id="227" name="Google Shape;227;p21"/>
          <p:cNvSpPr txBox="1">
            <a:spLocks noGrp="1"/>
          </p:cNvSpPr>
          <p:nvPr>
            <p:ph idx="1"/>
          </p:nvPr>
        </p:nvSpPr>
        <p:spPr>
          <a:xfrm>
            <a:off x="838201" y="1825625"/>
            <a:ext cx="5298156" cy="4351338"/>
          </a:xfrm>
          <a:prstGeom prst="rect">
            <a:avLst/>
          </a:prstGeom>
          <a:noFill/>
          <a:ln>
            <a:noFill/>
          </a:ln>
        </p:spPr>
        <p:txBody>
          <a:bodyPr spcFirstLastPara="1" wrap="square" lIns="91425" tIns="45700" rIns="91425" bIns="45700" anchor="t" anchorCtr="0">
            <a:noAutofit/>
          </a:bodyPr>
          <a:lstStyle/>
          <a:p>
            <a:pPr marL="342900" marR="0" lvl="0" indent="-304800" algn="l" rtl="0">
              <a:lnSpc>
                <a:spcPct val="90000"/>
              </a:lnSpc>
              <a:spcBef>
                <a:spcPts val="750"/>
              </a:spcBef>
              <a:spcAft>
                <a:spcPts val="0"/>
              </a:spcAft>
              <a:buClr>
                <a:schemeClr val="dk1"/>
              </a:buClr>
              <a:buSzPts val="2800"/>
              <a:buFont typeface="Arial"/>
              <a:buChar char="•"/>
            </a:pPr>
            <a:r>
              <a:rPr lang="en-US" sz="2000" b="1" dirty="0"/>
              <a:t>Natural resources: </a:t>
            </a:r>
            <a:r>
              <a:rPr lang="en-US" sz="2000" dirty="0"/>
              <a:t>Wind harnessed to produce electricity </a:t>
            </a:r>
            <a:endParaRPr dirty="0"/>
          </a:p>
          <a:p>
            <a:pPr marL="342900" marR="0" lvl="0" indent="-304800" algn="l" rtl="0">
              <a:lnSpc>
                <a:spcPct val="90000"/>
              </a:lnSpc>
              <a:spcBef>
                <a:spcPts val="750"/>
              </a:spcBef>
              <a:spcAft>
                <a:spcPts val="0"/>
              </a:spcAft>
              <a:buClr>
                <a:schemeClr val="dk1"/>
              </a:buClr>
              <a:buSzPts val="2800"/>
              <a:buFont typeface="Arial"/>
              <a:buChar char="•"/>
            </a:pPr>
            <a:r>
              <a:rPr lang="en-US" sz="2000" b="1" dirty="0"/>
              <a:t>Labor: </a:t>
            </a:r>
            <a:r>
              <a:rPr lang="en-US" sz="2000" dirty="0"/>
              <a:t>The baker's labor, creativity, and skills</a:t>
            </a:r>
            <a:endParaRPr dirty="0"/>
          </a:p>
          <a:p>
            <a:pPr marL="342900" marR="0" lvl="0" indent="-304800" algn="l" rtl="0">
              <a:lnSpc>
                <a:spcPct val="90000"/>
              </a:lnSpc>
              <a:spcBef>
                <a:spcPts val="750"/>
              </a:spcBef>
              <a:spcAft>
                <a:spcPts val="0"/>
              </a:spcAft>
              <a:buClr>
                <a:schemeClr val="dk1"/>
              </a:buClr>
              <a:buSzPts val="2800"/>
              <a:buFont typeface="Arial"/>
              <a:buChar char="•"/>
            </a:pPr>
            <a:r>
              <a:rPr lang="en-US" sz="2000" b="1" dirty="0"/>
              <a:t>Capital: </a:t>
            </a:r>
            <a:r>
              <a:rPr lang="en-US" sz="2000" dirty="0"/>
              <a:t>Ovens, cake pans, and ingredients</a:t>
            </a:r>
            <a:endParaRPr dirty="0"/>
          </a:p>
          <a:p>
            <a:pPr marL="342900" marR="0" lvl="0" indent="-304800" algn="l" rtl="0">
              <a:lnSpc>
                <a:spcPct val="90000"/>
              </a:lnSpc>
              <a:spcBef>
                <a:spcPts val="750"/>
              </a:spcBef>
              <a:spcAft>
                <a:spcPts val="0"/>
              </a:spcAft>
              <a:buClr>
                <a:schemeClr val="dk1"/>
              </a:buClr>
              <a:buSzPts val="2800"/>
              <a:buFont typeface="Arial"/>
              <a:buChar char="•"/>
            </a:pPr>
            <a:r>
              <a:rPr lang="en-US" sz="2000" b="1" dirty="0"/>
              <a:t>Entrepreneurship: </a:t>
            </a:r>
            <a:r>
              <a:rPr lang="en-US" sz="2000" dirty="0"/>
              <a:t>Individual or bakery</a:t>
            </a:r>
            <a:endParaRPr dirty="0"/>
          </a:p>
        </p:txBody>
      </p:sp>
      <p:pic>
        <p:nvPicPr>
          <p:cNvPr id="226" name="Google Shape;226;p21" descr="Photo of blue wedding cake. Two figurines, a black cat and a white cat, sit on the top."/>
          <p:cNvPicPr preferRelativeResize="0"/>
          <p:nvPr/>
        </p:nvPicPr>
        <p:blipFill rotWithShape="1">
          <a:blip r:embed="rId3">
            <a:alphaModFix/>
          </a:blip>
          <a:srcRect/>
          <a:stretch/>
        </p:blipFill>
        <p:spPr>
          <a:xfrm>
            <a:off x="6136356" y="1982036"/>
            <a:ext cx="3902995" cy="2601996"/>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Learning Outcomes: Functional Areas</a:t>
            </a:r>
            <a:endParaRPr dirty="0"/>
          </a:p>
        </p:txBody>
      </p:sp>
      <p:sp>
        <p:nvSpPr>
          <p:cNvPr id="238" name="Google Shape;238;p23"/>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sz="2400" dirty="0"/>
              <a:t>1.4: Identify the primary functional areas within a business and describe their contribution to the organization	</a:t>
            </a:r>
            <a:endParaRPr dirty="0"/>
          </a:p>
          <a:p>
            <a:pPr marL="582930" lvl="1" indent="0" algn="l" rtl="0">
              <a:lnSpc>
                <a:spcPct val="90000"/>
              </a:lnSpc>
              <a:spcBef>
                <a:spcPts val="375"/>
              </a:spcBef>
              <a:spcAft>
                <a:spcPts val="0"/>
              </a:spcAft>
              <a:buSzPts val="2400"/>
              <a:buNone/>
            </a:pPr>
            <a:r>
              <a:rPr lang="en-US" sz="2100" dirty="0"/>
              <a:t>1.4.1: Identify the primary functional areas within a business</a:t>
            </a:r>
            <a:endParaRPr dirty="0"/>
          </a:p>
          <a:p>
            <a:pPr marL="582930" lvl="1" indent="0" algn="l" rtl="0">
              <a:lnSpc>
                <a:spcPct val="90000"/>
              </a:lnSpc>
              <a:spcBef>
                <a:spcPts val="375"/>
              </a:spcBef>
              <a:spcAft>
                <a:spcPts val="0"/>
              </a:spcAft>
              <a:buSzPts val="2400"/>
              <a:buNone/>
            </a:pPr>
            <a:r>
              <a:rPr lang="en-US" sz="2100" dirty="0"/>
              <a:t>1.4.2: Identify key people and explain the activities within each functional area</a:t>
            </a:r>
            <a:endParaRPr sz="11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Understanding Functional Areas</a:t>
            </a:r>
            <a:endParaRPr dirty="0"/>
          </a:p>
        </p:txBody>
      </p:sp>
      <p:graphicFrame>
        <p:nvGraphicFramePr>
          <p:cNvPr id="244" name="Google Shape;244;p24" descr="Slide 26&#10;&#10;Management: Plans, organizes, staffs, directs, controls. Operations: Transforms resources into products. Marketing: Works to identify and satisfy customer needs. Finance: Plans, obtains and manages company funds. Accounting: Manages and communicates financial and managerial information. "/>
          <p:cNvGraphicFramePr/>
          <p:nvPr>
            <p:extLst>
              <p:ext uri="{D42A27DB-BD31-4B8C-83A1-F6EECF244321}">
                <p14:modId xmlns:p14="http://schemas.microsoft.com/office/powerpoint/2010/main" val="3640661096"/>
              </p:ext>
            </p:extLst>
          </p:nvPr>
        </p:nvGraphicFramePr>
        <p:xfrm>
          <a:off x="2152651" y="1553833"/>
          <a:ext cx="7886702" cy="5060475"/>
        </p:xfrm>
        <a:graphic>
          <a:graphicData uri="http://schemas.openxmlformats.org/drawingml/2006/table">
            <a:tbl>
              <a:tblPr firstRow="1" bandRow="1">
                <a:noFill/>
                <a:tableStyleId>{F70A3EA5-B837-4DDE-AFE0-5118BCF34329}</a:tableStyleId>
              </a:tblPr>
              <a:tblGrid>
                <a:gridCol w="2956751">
                  <a:extLst>
                    <a:ext uri="{9D8B030D-6E8A-4147-A177-3AD203B41FA5}">
                      <a16:colId xmlns:a16="http://schemas.microsoft.com/office/drawing/2014/main" xmlns="" val="20000"/>
                    </a:ext>
                  </a:extLst>
                </a:gridCol>
                <a:gridCol w="4929951">
                  <a:extLst>
                    <a:ext uri="{9D8B030D-6E8A-4147-A177-3AD203B41FA5}">
                      <a16:colId xmlns:a16="http://schemas.microsoft.com/office/drawing/2014/main" xmlns="" val="20001"/>
                    </a:ext>
                  </a:extLst>
                </a:gridCol>
              </a:tblGrid>
              <a:tr h="655025">
                <a:tc>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dirty="0">
                          <a:latin typeface="Century Gothic"/>
                          <a:ea typeface="Century Gothic"/>
                          <a:cs typeface="Century Gothic"/>
                          <a:sym typeface="Century Gothic"/>
                        </a:rPr>
                        <a:t>Functional Area</a:t>
                      </a:r>
                      <a:endParaRPr sz="2400" b="1" u="none" strike="noStrike" cap="none" dirty="0">
                        <a:latin typeface="Century Gothic"/>
                        <a:ea typeface="Century Gothic"/>
                        <a:cs typeface="Century Gothic"/>
                        <a:sym typeface="Century Gothic"/>
                      </a:endParaRPr>
                    </a:p>
                  </a:txBody>
                  <a:tcPr marL="91451" marR="91451" marT="45725" marB="45725" anchor="ctr"/>
                </a:tc>
                <a:tc>
                  <a:txBody>
                    <a:bodyPr/>
                    <a:lstStyle/>
                    <a:p>
                      <a:pPr marL="0" marR="0" lvl="0" indent="0" algn="l" rtl="0">
                        <a:lnSpc>
                          <a:spcPct val="100000"/>
                        </a:lnSpc>
                        <a:spcBef>
                          <a:spcPts val="0"/>
                        </a:spcBef>
                        <a:spcAft>
                          <a:spcPts val="0"/>
                        </a:spcAft>
                        <a:buClr>
                          <a:srgbClr val="000000"/>
                        </a:buClr>
                        <a:buSzPts val="500"/>
                        <a:buFont typeface="Arial"/>
                        <a:buNone/>
                      </a:pPr>
                      <a:r>
                        <a:rPr lang="en-US" sz="2400" b="1" u="none" strike="noStrike" cap="none" dirty="0">
                          <a:solidFill>
                            <a:schemeClr val="dk1"/>
                          </a:solidFill>
                          <a:latin typeface="Century Gothic"/>
                          <a:ea typeface="Century Gothic"/>
                          <a:cs typeface="Century Gothic"/>
                          <a:sym typeface="Century Gothic"/>
                        </a:rPr>
                        <a:t>Functions</a:t>
                      </a:r>
                      <a:endParaRPr sz="2400" b="1" u="none" strike="noStrike" cap="none" dirty="0">
                        <a:solidFill>
                          <a:schemeClr val="dk1"/>
                        </a:solidFill>
                        <a:latin typeface="Century Gothic"/>
                        <a:ea typeface="Century Gothic"/>
                        <a:cs typeface="Century Gothic"/>
                        <a:sym typeface="Century Gothic"/>
                      </a:endParaRPr>
                    </a:p>
                  </a:txBody>
                  <a:tcPr marL="91451" marR="91451" marT="45725" marB="45725" anchor="ctr"/>
                </a:tc>
                <a:extLst>
                  <a:ext uri="{0D108BD9-81ED-4DB2-BD59-A6C34878D82A}">
                    <a16:rowId xmlns:a16="http://schemas.microsoft.com/office/drawing/2014/main" xmlns="" val="3677779451"/>
                  </a:ext>
                </a:extLst>
              </a:tr>
              <a:tr h="655025">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latin typeface="Century Gothic"/>
                          <a:ea typeface="Century Gothic"/>
                          <a:cs typeface="Century Gothic"/>
                          <a:sym typeface="Century Gothic"/>
                        </a:rPr>
                        <a:t>Management</a:t>
                      </a:r>
                      <a:endParaRPr sz="2400" b="1" u="none" strike="noStrike" cap="none" dirty="0">
                        <a:latin typeface="Century Gothic"/>
                        <a:ea typeface="Century Gothic"/>
                        <a:cs typeface="Century Gothic"/>
                        <a:sym typeface="Century Gothic"/>
                      </a:endParaRPr>
                    </a:p>
                  </a:txBody>
                  <a:tcPr marL="91451" marR="91451" marT="45725" marB="45725" anchor="ctr"/>
                </a:tc>
                <a:tc>
                  <a:txBody>
                    <a:bodyPr/>
                    <a:lstStyle/>
                    <a:p>
                      <a:pPr marL="0" marR="0" lvl="0" indent="0" algn="l" rtl="0">
                        <a:lnSpc>
                          <a:spcPct val="100000"/>
                        </a:lnSpc>
                        <a:spcBef>
                          <a:spcPts val="0"/>
                        </a:spcBef>
                        <a:spcAft>
                          <a:spcPts val="0"/>
                        </a:spcAft>
                        <a:buClr>
                          <a:srgbClr val="000000"/>
                        </a:buClr>
                        <a:buSzPts val="500"/>
                        <a:buFont typeface="Arial"/>
                        <a:buNone/>
                      </a:pPr>
                      <a:r>
                        <a:rPr lang="en-US" sz="2000" u="none" strike="noStrike" cap="none" dirty="0">
                          <a:latin typeface="Century Gothic"/>
                          <a:ea typeface="Century Gothic"/>
                          <a:cs typeface="Century Gothic"/>
                          <a:sym typeface="Century Gothic"/>
                        </a:rPr>
                        <a:t>Plans, organizes, controls, leads</a:t>
                      </a:r>
                      <a:endParaRPr sz="2000" b="0" u="none" strike="noStrike" cap="none" dirty="0">
                        <a:solidFill>
                          <a:schemeClr val="dk1"/>
                        </a:solidFill>
                        <a:latin typeface="Century Gothic"/>
                        <a:ea typeface="Century Gothic"/>
                        <a:cs typeface="Century Gothic"/>
                        <a:sym typeface="Century Gothic"/>
                      </a:endParaRPr>
                    </a:p>
                  </a:txBody>
                  <a:tcPr marL="91451" marR="91451" marT="45725" marB="45725" anchor="ctr"/>
                </a:tc>
                <a:extLst>
                  <a:ext uri="{0D108BD9-81ED-4DB2-BD59-A6C34878D82A}">
                    <a16:rowId xmlns:a16="http://schemas.microsoft.com/office/drawing/2014/main" xmlns="" val="10000"/>
                  </a:ext>
                </a:extLst>
              </a:tr>
              <a:tr h="7739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Operations</a:t>
                      </a:r>
                      <a:endParaRPr sz="2400" b="1" u="none" strike="noStrike" cap="none">
                        <a:latin typeface="Century Gothic"/>
                        <a:ea typeface="Century Gothic"/>
                        <a:cs typeface="Century Gothic"/>
                        <a:sym typeface="Century Gothic"/>
                      </a:endParaRPr>
                    </a:p>
                  </a:txBody>
                  <a:tcPr marL="91451" marR="91451"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Century Gothic"/>
                          <a:ea typeface="Century Gothic"/>
                          <a:cs typeface="Century Gothic"/>
                          <a:sym typeface="Century Gothic"/>
                        </a:rPr>
                        <a:t>Transforms resources into products</a:t>
                      </a:r>
                      <a:endParaRPr sz="2000" b="0" u="none" strike="noStrike" cap="none">
                        <a:solidFill>
                          <a:schemeClr val="dk1"/>
                        </a:solidFill>
                        <a:latin typeface="Century Gothic"/>
                        <a:ea typeface="Century Gothic"/>
                        <a:cs typeface="Century Gothic"/>
                        <a:sym typeface="Century Gothic"/>
                      </a:endParaRPr>
                    </a:p>
                  </a:txBody>
                  <a:tcPr marL="91451" marR="91451" marT="45725" marB="45725" anchor="ctr"/>
                </a:tc>
                <a:extLst>
                  <a:ext uri="{0D108BD9-81ED-4DB2-BD59-A6C34878D82A}">
                    <a16:rowId xmlns:a16="http://schemas.microsoft.com/office/drawing/2014/main" xmlns="" val="10001"/>
                  </a:ext>
                </a:extLst>
              </a:tr>
              <a:tr h="956075">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Marketing/Sales</a:t>
                      </a:r>
                      <a:endParaRPr sz="2400" b="1" u="none" strike="noStrike" cap="none">
                        <a:latin typeface="Century Gothic"/>
                        <a:ea typeface="Century Gothic"/>
                        <a:cs typeface="Century Gothic"/>
                        <a:sym typeface="Century Gothic"/>
                      </a:endParaRPr>
                    </a:p>
                  </a:txBody>
                  <a:tcPr marL="91451" marR="91451"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Century Gothic"/>
                          <a:ea typeface="Century Gothic"/>
                          <a:cs typeface="Century Gothic"/>
                          <a:sym typeface="Century Gothic"/>
                        </a:rPr>
                        <a:t>Works to identify and satisfy customer needs</a:t>
                      </a:r>
                      <a:endParaRPr sz="2000" b="0" u="none" strike="noStrike" cap="none">
                        <a:solidFill>
                          <a:schemeClr val="dk1"/>
                        </a:solidFill>
                        <a:latin typeface="Century Gothic"/>
                        <a:ea typeface="Century Gothic"/>
                        <a:cs typeface="Century Gothic"/>
                        <a:sym typeface="Century Gothic"/>
                      </a:endParaRPr>
                    </a:p>
                  </a:txBody>
                  <a:tcPr marL="91451" marR="91451" marT="45725" marB="45725" anchor="ctr"/>
                </a:tc>
                <a:extLst>
                  <a:ext uri="{0D108BD9-81ED-4DB2-BD59-A6C34878D82A}">
                    <a16:rowId xmlns:a16="http://schemas.microsoft.com/office/drawing/2014/main" xmlns="" val="10002"/>
                  </a:ext>
                </a:extLst>
              </a:tr>
              <a:tr h="101020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latin typeface="Century Gothic"/>
                          <a:ea typeface="Century Gothic"/>
                          <a:cs typeface="Century Gothic"/>
                          <a:sym typeface="Century Gothic"/>
                        </a:rPr>
                        <a:t>Finance</a:t>
                      </a:r>
                      <a:endParaRPr sz="2400" b="1" u="none" strike="noStrike" cap="none">
                        <a:latin typeface="Century Gothic"/>
                        <a:ea typeface="Century Gothic"/>
                        <a:cs typeface="Century Gothic"/>
                        <a:sym typeface="Century Gothic"/>
                      </a:endParaRPr>
                    </a:p>
                  </a:txBody>
                  <a:tcPr marL="91451" marR="91451" marT="45725" marB="45725" anchor="ctr"/>
                </a:tc>
                <a:tc>
                  <a:txBody>
                    <a:bodyPr/>
                    <a:lstStyle/>
                    <a:p>
                      <a:pPr marL="0" marR="0" lvl="0" indent="0" algn="l" rtl="0">
                        <a:lnSpc>
                          <a:spcPct val="100000"/>
                        </a:lnSpc>
                        <a:spcBef>
                          <a:spcPts val="0"/>
                        </a:spcBef>
                        <a:spcAft>
                          <a:spcPts val="0"/>
                        </a:spcAft>
                        <a:buClr>
                          <a:schemeClr val="dk1"/>
                        </a:buClr>
                        <a:buSzPts val="2000"/>
                        <a:buFont typeface="Arial"/>
                        <a:buNone/>
                      </a:pPr>
                      <a:r>
                        <a:rPr lang="en-US" sz="2000" u="none" strike="noStrike" cap="none">
                          <a:latin typeface="Century Gothic"/>
                          <a:ea typeface="Century Gothic"/>
                          <a:cs typeface="Century Gothic"/>
                          <a:sym typeface="Century Gothic"/>
                        </a:rPr>
                        <a:t>Plans, obtains and manages company funds</a:t>
                      </a:r>
                      <a:endParaRPr sz="2000" u="none" strike="noStrike" cap="none">
                        <a:latin typeface="Century Gothic"/>
                        <a:ea typeface="Century Gothic"/>
                        <a:cs typeface="Century Gothic"/>
                        <a:sym typeface="Century Gothic"/>
                      </a:endParaRPr>
                    </a:p>
                  </a:txBody>
                  <a:tcPr marL="91451" marR="91451" marT="45725" marB="45725" anchor="ctr"/>
                </a:tc>
                <a:extLst>
                  <a:ext uri="{0D108BD9-81ED-4DB2-BD59-A6C34878D82A}">
                    <a16:rowId xmlns:a16="http://schemas.microsoft.com/office/drawing/2014/main" xmlns="" val="10003"/>
                  </a:ext>
                </a:extLst>
              </a:tr>
              <a:tr h="1010200">
                <a:tc>
                  <a:txBody>
                    <a:bodyPr/>
                    <a:lstStyle/>
                    <a:p>
                      <a:pPr marL="0" marR="0" lvl="0" indent="0" algn="l" rtl="0">
                        <a:lnSpc>
                          <a:spcPct val="100000"/>
                        </a:lnSpc>
                        <a:spcBef>
                          <a:spcPts val="0"/>
                        </a:spcBef>
                        <a:spcAft>
                          <a:spcPts val="0"/>
                        </a:spcAft>
                        <a:buNone/>
                      </a:pPr>
                      <a:r>
                        <a:rPr lang="en-US" sz="2400">
                          <a:latin typeface="Century Gothic"/>
                          <a:ea typeface="Century Gothic"/>
                          <a:cs typeface="Century Gothic"/>
                          <a:sym typeface="Century Gothic"/>
                        </a:rPr>
                        <a:t>Research and Development</a:t>
                      </a:r>
                      <a:endParaRPr sz="2400" u="none" strike="noStrike" cap="none">
                        <a:latin typeface="Century Gothic"/>
                        <a:ea typeface="Century Gothic"/>
                        <a:cs typeface="Century Gothic"/>
                        <a:sym typeface="Century Gothic"/>
                      </a:endParaRPr>
                    </a:p>
                  </a:txBody>
                  <a:tcPr marL="91451" marR="91451" marT="45725" marB="45725" anchor="ctr"/>
                </a:tc>
                <a:tc>
                  <a:txBody>
                    <a:bodyPr/>
                    <a:lstStyle/>
                    <a:p>
                      <a:pPr marL="0" marR="0" lvl="0" indent="0" algn="l" rtl="0">
                        <a:lnSpc>
                          <a:spcPct val="100000"/>
                        </a:lnSpc>
                        <a:spcBef>
                          <a:spcPts val="0"/>
                        </a:spcBef>
                        <a:spcAft>
                          <a:spcPts val="0"/>
                        </a:spcAft>
                        <a:buNone/>
                      </a:pPr>
                      <a:r>
                        <a:rPr lang="en-US" sz="2000" dirty="0">
                          <a:latin typeface="Century Gothic"/>
                          <a:ea typeface="Century Gothic"/>
                          <a:cs typeface="Century Gothic"/>
                          <a:sym typeface="Century Gothic"/>
                        </a:rPr>
                        <a:t>Provides knowledge and ideas that help a company keep up and ahead of the competition </a:t>
                      </a:r>
                      <a:endParaRPr sz="2000" u="none" strike="noStrike" cap="none" dirty="0">
                        <a:latin typeface="Century Gothic"/>
                        <a:ea typeface="Century Gothic"/>
                        <a:cs typeface="Century Gothic"/>
                        <a:sym typeface="Century Gothic"/>
                      </a:endParaRPr>
                    </a:p>
                  </a:txBody>
                  <a:tcPr marL="91451" marR="91451" marT="45725" marB="45725" anchor="ct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g5bd92e0004_0_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Management</a:t>
            </a:r>
            <a:endParaRPr dirty="0"/>
          </a:p>
        </p:txBody>
      </p:sp>
      <p:sp>
        <p:nvSpPr>
          <p:cNvPr id="251" name="Google Shape;251;g5bd92e0004_0_0"/>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dirty="0"/>
              <a:t>The primary role of managers in business is to supervise other people’s performance. Most management activities fall into the following categories:</a:t>
            </a:r>
            <a:endParaRPr dirty="0"/>
          </a:p>
          <a:p>
            <a:pPr marL="457200" lvl="0" indent="-406400" algn="l" rtl="0">
              <a:lnSpc>
                <a:spcPct val="90000"/>
              </a:lnSpc>
              <a:spcBef>
                <a:spcPts val="750"/>
              </a:spcBef>
              <a:spcAft>
                <a:spcPts val="0"/>
              </a:spcAft>
              <a:buSzPts val="2800"/>
              <a:buChar char="•"/>
            </a:pPr>
            <a:r>
              <a:rPr lang="en-US" b="1" dirty="0"/>
              <a:t>Planning</a:t>
            </a:r>
            <a:r>
              <a:rPr lang="en-US" dirty="0"/>
              <a:t>: Setting long-term and short-term goals for the business, as well as short term strategies needed to execute against those goals.</a:t>
            </a:r>
            <a:endParaRPr dirty="0"/>
          </a:p>
          <a:p>
            <a:pPr marL="457200" lvl="0" indent="-406400" algn="l" rtl="0">
              <a:lnSpc>
                <a:spcPct val="90000"/>
              </a:lnSpc>
              <a:spcBef>
                <a:spcPts val="0"/>
              </a:spcBef>
              <a:spcAft>
                <a:spcPts val="0"/>
              </a:spcAft>
              <a:buSzPts val="2800"/>
              <a:buChar char="•"/>
            </a:pPr>
            <a:r>
              <a:rPr lang="en-US" b="1" dirty="0"/>
              <a:t>Organizing</a:t>
            </a:r>
            <a:r>
              <a:rPr lang="en-US" dirty="0"/>
              <a:t>: Organizing the operations of a business in the most efficient way, enabling the business to us its resources effectively.</a:t>
            </a:r>
            <a:endParaRPr dirty="0"/>
          </a:p>
          <a:p>
            <a:pPr marL="457200" lvl="0" indent="-406400" algn="l" rtl="0">
              <a:lnSpc>
                <a:spcPct val="90000"/>
              </a:lnSpc>
              <a:spcBef>
                <a:spcPts val="0"/>
              </a:spcBef>
              <a:spcAft>
                <a:spcPts val="0"/>
              </a:spcAft>
              <a:buSzPts val="2800"/>
              <a:buChar char="•"/>
            </a:pPr>
            <a:r>
              <a:rPr lang="en-US" b="1" dirty="0"/>
              <a:t>Controlling</a:t>
            </a:r>
            <a:r>
              <a:rPr lang="en-US" dirty="0"/>
              <a:t>: When people or processes stray from the path, managers are often the first ones to notice and take corrective action.</a:t>
            </a:r>
            <a:endParaRPr dirty="0"/>
          </a:p>
          <a:p>
            <a:pPr marL="457200" lvl="0" indent="-406400" algn="l" rtl="0">
              <a:lnSpc>
                <a:spcPct val="90000"/>
              </a:lnSpc>
              <a:spcBef>
                <a:spcPts val="0"/>
              </a:spcBef>
              <a:spcAft>
                <a:spcPts val="0"/>
              </a:spcAft>
              <a:buSzPts val="2800"/>
              <a:buChar char="•"/>
            </a:pPr>
            <a:r>
              <a:rPr lang="en-US" b="1" dirty="0"/>
              <a:t>Leading</a:t>
            </a:r>
            <a:r>
              <a:rPr lang="en-US" dirty="0"/>
              <a:t>: The manager may lead work teams or groups through a new process of the development of a new product. The manager may also be seen as a leader of the organization when it interacts with the community, customers, and suppliers.</a:t>
            </a:r>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g5bd92e0004_0_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Operations</a:t>
            </a:r>
            <a:endParaRPr dirty="0"/>
          </a:p>
        </p:txBody>
      </p:sp>
      <p:sp>
        <p:nvSpPr>
          <p:cNvPr id="258" name="Google Shape;258;g5bd92e0004_0_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dirty="0"/>
              <a:t>Operations are where inputs (factors of production) are converted to outputs (goods and services).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Operations is the heart of a business, pumping out goods and services in a  quantity and of a quality that meets the needs of customers.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The </a:t>
            </a:r>
            <a:r>
              <a:rPr lang="en-US" b="1" dirty="0"/>
              <a:t>operations manager</a:t>
            </a:r>
            <a:r>
              <a:rPr lang="en-US" dirty="0"/>
              <a:t> is responsible for overseeing the day-to-day business operations, which can include ordering raw materials or scheduling workers to produce </a:t>
            </a:r>
            <a:r>
              <a:rPr lang="en-US" dirty="0" err="1"/>
              <a:t>tanglible</a:t>
            </a:r>
            <a:r>
              <a:rPr lang="en-US" dirty="0"/>
              <a:t> goods.</a:t>
            </a:r>
            <a:endParaRP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g5bd92e0004_0_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Marketing</a:t>
            </a:r>
            <a:endParaRPr dirty="0"/>
          </a:p>
        </p:txBody>
      </p:sp>
      <p:sp>
        <p:nvSpPr>
          <p:cNvPr id="265" name="Google Shape;265;g5bd92e0004_0_1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dirty="0"/>
              <a:t>Marketing identifies customers’ needs and designs products and services that meet those needs. </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The marketing function includes:</a:t>
            </a:r>
            <a:endParaRPr dirty="0"/>
          </a:p>
          <a:p>
            <a:pPr marL="457200" lvl="0" indent="-406400" algn="l" rtl="0">
              <a:lnSpc>
                <a:spcPct val="90000"/>
              </a:lnSpc>
              <a:spcBef>
                <a:spcPts val="750"/>
              </a:spcBef>
              <a:spcAft>
                <a:spcPts val="0"/>
              </a:spcAft>
              <a:buSzPts val="2800"/>
              <a:buChar char="•"/>
            </a:pPr>
            <a:r>
              <a:rPr lang="en-US" dirty="0"/>
              <a:t>Promoting goods and services</a:t>
            </a:r>
            <a:endParaRPr dirty="0"/>
          </a:p>
          <a:p>
            <a:pPr marL="457200" lvl="0" indent="-406400" algn="l" rtl="0">
              <a:lnSpc>
                <a:spcPct val="90000"/>
              </a:lnSpc>
              <a:spcBef>
                <a:spcPts val="0"/>
              </a:spcBef>
              <a:spcAft>
                <a:spcPts val="0"/>
              </a:spcAft>
              <a:buSzPts val="2800"/>
              <a:buChar char="•"/>
            </a:pPr>
            <a:r>
              <a:rPr lang="en-US" dirty="0"/>
              <a:t>Determining how the goods and services will be delivered</a:t>
            </a:r>
            <a:endParaRPr dirty="0"/>
          </a:p>
          <a:p>
            <a:pPr marL="457200" lvl="0" indent="-406400" algn="l" rtl="0">
              <a:lnSpc>
                <a:spcPct val="90000"/>
              </a:lnSpc>
              <a:spcBef>
                <a:spcPts val="0"/>
              </a:spcBef>
              <a:spcAft>
                <a:spcPts val="0"/>
              </a:spcAft>
              <a:buSzPts val="2800"/>
              <a:buChar char="•"/>
            </a:pPr>
            <a:r>
              <a:rPr lang="en-US" dirty="0"/>
              <a:t>Developing a pricing strategy to capture market share while remaining competitive</a:t>
            </a:r>
            <a:endParaRPr dirty="0"/>
          </a:p>
          <a:p>
            <a:pPr marL="457200" lvl="0" indent="-406400" algn="l" rtl="0">
              <a:lnSpc>
                <a:spcPct val="90000"/>
              </a:lnSpc>
              <a:spcBef>
                <a:spcPts val="0"/>
              </a:spcBef>
              <a:spcAft>
                <a:spcPts val="0"/>
              </a:spcAft>
              <a:buSzPts val="2800"/>
              <a:buChar char="•"/>
            </a:pPr>
            <a:r>
              <a:rPr lang="en-US" dirty="0"/>
              <a:t>Building and overseeing businesses’ Internet presence</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 </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g5bd92e0004_0_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Finance</a:t>
            </a:r>
            <a:endParaRPr dirty="0"/>
          </a:p>
        </p:txBody>
      </p:sp>
      <p:sp>
        <p:nvSpPr>
          <p:cNvPr id="272" name="Google Shape;272;g5bd92e0004_0_24"/>
          <p:cNvSpPr txBox="1">
            <a:spLocks noGrp="1"/>
          </p:cNvSpPr>
          <p:nvPr>
            <p:ph idx="1"/>
          </p:nvPr>
        </p:nvSpPr>
        <p:spPr>
          <a:xfrm>
            <a:off x="838200" y="1558400"/>
            <a:ext cx="10515600" cy="4618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dirty="0"/>
              <a:t>Finance involves planning for, obtaining, and managing a company’s funds.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b="1" dirty="0"/>
              <a:t>Finance managers </a:t>
            </a:r>
            <a:r>
              <a:rPr lang="en-US" dirty="0"/>
              <a:t>plan for both short- and long-term financial capital needs and analyze the impact that borrowing will have on the financial well-being of a business.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The finance department answer questions about how funds should be raised, the long-term cost of borrowing funds, and the implications of financing decisions for the long-term health of the business.</a:t>
            </a:r>
            <a:endParaRPr dirty="0"/>
          </a:p>
          <a:p>
            <a:pPr marL="0" lvl="0" indent="0" algn="l" rtl="0">
              <a:lnSpc>
                <a:spcPct val="90000"/>
              </a:lnSpc>
              <a:spcBef>
                <a:spcPts val="750"/>
              </a:spcBef>
              <a:spcAft>
                <a:spcPts val="0"/>
              </a:spcAft>
              <a:buSzPts val="2800"/>
              <a:buNone/>
            </a:pPr>
            <a:endParaRPr dirty="0"/>
          </a:p>
          <a:p>
            <a:pPr marL="0" lvl="0" indent="0" algn="l" rtl="0">
              <a:spcBef>
                <a:spcPts val="750"/>
              </a:spcBef>
              <a:spcAft>
                <a:spcPts val="0"/>
              </a:spcAft>
              <a:buClr>
                <a:schemeClr val="dk1"/>
              </a:buClr>
              <a:buSzPts val="2800"/>
              <a:buFont typeface="Arial"/>
              <a:buNone/>
            </a:pPr>
            <a:r>
              <a:rPr lang="en-US" dirty="0"/>
              <a:t>Accounting is a crucial part of the Finance functional area. Accountants provide managers with information needed to make decisions about the allocation of company resources.</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5be6aaee58_1_7"/>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Research and Development (R&amp;D)</a:t>
            </a:r>
            <a:endParaRPr dirty="0"/>
          </a:p>
        </p:txBody>
      </p:sp>
      <p:sp>
        <p:nvSpPr>
          <p:cNvPr id="280" name="Google Shape;280;g5be6aaee58_1_7"/>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b="1" dirty="0"/>
              <a:t>Research and Development </a:t>
            </a:r>
            <a:r>
              <a:rPr lang="en-US" dirty="0"/>
              <a:t>is the lifeblood of manufacturing businesses. R&amp;D is staffed with scientists, thought-leaders, subject-matter experts and industry analysts striving to provide the organization with knowledge and ideas to keep up and ahead of the competition.</a:t>
            </a:r>
            <a:endParaRPr dirty="0"/>
          </a:p>
          <a:p>
            <a:pPr marL="0" lvl="0" indent="0" algn="l" rtl="0">
              <a:spcBef>
                <a:spcPts val="750"/>
              </a:spcBef>
              <a:spcAft>
                <a:spcPts val="0"/>
              </a:spcAft>
              <a:buNone/>
            </a:pPr>
            <a:endParaRPr dirty="0"/>
          </a:p>
          <a:p>
            <a:pPr marL="0" lvl="0" indent="0" algn="l" rtl="0">
              <a:spcBef>
                <a:spcPts val="750"/>
              </a:spcBef>
              <a:spcAft>
                <a:spcPts val="0"/>
              </a:spcAft>
              <a:buNone/>
            </a:pPr>
            <a:r>
              <a:rPr lang="en-US" dirty="0"/>
              <a:t>R&amp;D is led by the Chief Technology Officer (CTO) who manages a Development VP or similar title depending on what technology products are being produced.</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5be6aaee58_1_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Key People Within Functional Areas</a:t>
            </a:r>
            <a:endParaRPr dirty="0"/>
          </a:p>
        </p:txBody>
      </p:sp>
      <p:pic>
        <p:nvPicPr>
          <p:cNvPr id="287" name="Google Shape;287;g5be6aaee58_1_0" descr="Organization chart of the functional areas of business. Management, represented by the CEO or President, is over Operations, Finance, Marketing/Sales, and Research and Development. Operations, represented by the COO, is over Production, Supply Chain Management, and Procurement. Finance, represented by the CFO, is over Accounting, Human Resources, and Legal. Marketing/Sales, represented by the CRO, is over Marketing, Sales, and Customer Service. R&amp;D, represented by the CTO, is over Development and IT."/>
          <p:cNvPicPr preferRelativeResize="0"/>
          <p:nvPr/>
        </p:nvPicPr>
        <p:blipFill>
          <a:blip r:embed="rId3">
            <a:alphaModFix/>
          </a:blip>
          <a:stretch>
            <a:fillRect/>
          </a:stretch>
        </p:blipFill>
        <p:spPr>
          <a:xfrm>
            <a:off x="1543776" y="1555677"/>
            <a:ext cx="9104451" cy="48014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7" name="Google Shape;297;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Practice Question 4</a:t>
            </a:r>
            <a:endParaRPr dirty="0"/>
          </a:p>
        </p:txBody>
      </p:sp>
      <p:sp>
        <p:nvSpPr>
          <p:cNvPr id="296" name="Google Shape;296;p25"/>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dirty="0"/>
              <a:t>Which functional area of a business is responsible for converting the factors of production into goods and services?</a:t>
            </a:r>
            <a:endParaRPr dirty="0"/>
          </a:p>
          <a:p>
            <a:pPr marL="38100" lvl="0" indent="419100" algn="l" rtl="0">
              <a:lnSpc>
                <a:spcPct val="90000"/>
              </a:lnSpc>
              <a:spcBef>
                <a:spcPts val="750"/>
              </a:spcBef>
              <a:spcAft>
                <a:spcPts val="0"/>
              </a:spcAft>
              <a:buSzPts val="2800"/>
              <a:buNone/>
            </a:pPr>
            <a:r>
              <a:rPr lang="en-US" dirty="0"/>
              <a:t>A. Management</a:t>
            </a:r>
            <a:endParaRPr dirty="0"/>
          </a:p>
          <a:p>
            <a:pPr marL="38100" lvl="0" indent="419100" algn="l" rtl="0">
              <a:lnSpc>
                <a:spcPct val="90000"/>
              </a:lnSpc>
              <a:spcBef>
                <a:spcPts val="750"/>
              </a:spcBef>
              <a:spcAft>
                <a:spcPts val="0"/>
              </a:spcAft>
              <a:buSzPts val="2800"/>
              <a:buNone/>
            </a:pPr>
            <a:r>
              <a:rPr lang="en-US" dirty="0"/>
              <a:t>B. Operations</a:t>
            </a:r>
            <a:endParaRPr dirty="0"/>
          </a:p>
          <a:p>
            <a:pPr marL="38100" lvl="0" indent="419100" algn="l" rtl="0">
              <a:lnSpc>
                <a:spcPct val="90000"/>
              </a:lnSpc>
              <a:spcBef>
                <a:spcPts val="750"/>
              </a:spcBef>
              <a:spcAft>
                <a:spcPts val="0"/>
              </a:spcAft>
              <a:buSzPts val="2800"/>
              <a:buNone/>
            </a:pPr>
            <a:r>
              <a:rPr lang="en-US" dirty="0"/>
              <a:t>C. Marketing / Sales</a:t>
            </a:r>
            <a:endParaRPr dirty="0"/>
          </a:p>
          <a:p>
            <a:pPr marL="38100" lvl="0" indent="419100" algn="l" rtl="0">
              <a:lnSpc>
                <a:spcPct val="90000"/>
              </a:lnSpc>
              <a:spcBef>
                <a:spcPts val="750"/>
              </a:spcBef>
              <a:spcAft>
                <a:spcPts val="0"/>
              </a:spcAft>
              <a:buSzPts val="2800"/>
              <a:buNone/>
            </a:pPr>
            <a:r>
              <a:rPr lang="en-US" dirty="0"/>
              <a:t>D. Finance</a:t>
            </a:r>
            <a:br>
              <a:rPr lang="en-US" dirty="0"/>
            </a:br>
            <a:endParaRPr dirty="0"/>
          </a:p>
        </p:txBody>
      </p:sp>
      <p:pic>
        <p:nvPicPr>
          <p:cNvPr id="295" name="Google Shape;295;p25">
            <a:extLst>
              <a:ext uri="{C183D7F6-B498-43B3-948B-1728B52AA6E4}">
                <adec:decorative xmlns:adec="http://schemas.microsoft.com/office/drawing/2017/decorative" xmlns="" val="1"/>
              </a:ext>
            </a:extLst>
          </p:cNvPr>
          <p:cNvPicPr preferRelativeResize="0"/>
          <p:nvPr/>
        </p:nvPicPr>
        <p:blipFill rotWithShape="1">
          <a:blip r:embed="rId3">
            <a:alphaModFix/>
          </a:blip>
          <a:srcRect/>
          <a:stretch/>
        </p:blipFill>
        <p:spPr>
          <a:xfrm>
            <a:off x="2470164" y="5150847"/>
            <a:ext cx="2050025" cy="1537519"/>
          </a:xfrm>
          <a:prstGeom prst="rect">
            <a:avLst/>
          </a:prstGeom>
          <a:noFill/>
          <a:ln>
            <a:noFill/>
          </a:ln>
        </p:spPr>
      </p:pic>
      <p:pic>
        <p:nvPicPr>
          <p:cNvPr id="294" name="Google Shape;294;p25">
            <a:extLst>
              <a:ext uri="{C183D7F6-B498-43B3-948B-1728B52AA6E4}">
                <adec:decorative xmlns:adec="http://schemas.microsoft.com/office/drawing/2017/decorative" xmlns="" val="1"/>
              </a:ext>
            </a:extLst>
          </p:cNvPr>
          <p:cNvPicPr preferRelativeResize="0"/>
          <p:nvPr/>
        </p:nvPicPr>
        <p:blipFill rotWithShape="1">
          <a:blip r:embed="rId4">
            <a:alphaModFix/>
          </a:blip>
          <a:srcRect/>
          <a:stretch/>
        </p:blipFill>
        <p:spPr>
          <a:xfrm>
            <a:off x="4975122" y="5166588"/>
            <a:ext cx="2008047" cy="1506034"/>
          </a:xfrm>
          <a:prstGeom prst="rect">
            <a:avLst/>
          </a:prstGeom>
          <a:noFill/>
          <a:ln>
            <a:noFill/>
          </a:ln>
        </p:spPr>
      </p:pic>
      <p:pic>
        <p:nvPicPr>
          <p:cNvPr id="293" name="Google Shape;293;p25">
            <a:extLst>
              <a:ext uri="{C183D7F6-B498-43B3-948B-1728B52AA6E4}">
                <adec:decorative xmlns:adec="http://schemas.microsoft.com/office/drawing/2017/decorative" xmlns="" val="1"/>
              </a:ext>
            </a:extLst>
          </p:cNvPr>
          <p:cNvPicPr preferRelativeResize="0"/>
          <p:nvPr/>
        </p:nvPicPr>
        <p:blipFill rotWithShape="1">
          <a:blip r:embed="rId5">
            <a:alphaModFix/>
          </a:blip>
          <a:srcRect/>
          <a:stretch/>
        </p:blipFill>
        <p:spPr>
          <a:xfrm>
            <a:off x="7438104" y="5166590"/>
            <a:ext cx="2591899" cy="15060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Learning Outcomes: What Is Business? </a:t>
            </a:r>
            <a:endParaRPr dirty="0"/>
          </a:p>
        </p:txBody>
      </p:sp>
      <p:sp>
        <p:nvSpPr>
          <p:cNvPr id="90" name="Google Shape;90;p4"/>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sz="2400" dirty="0"/>
              <a:t>1.1: Explain the concept of business	</a:t>
            </a:r>
            <a:endParaRPr dirty="0"/>
          </a:p>
          <a:p>
            <a:pPr marL="582930" lvl="1" indent="0" algn="l" rtl="0">
              <a:lnSpc>
                <a:spcPct val="90000"/>
              </a:lnSpc>
              <a:spcBef>
                <a:spcPts val="375"/>
              </a:spcBef>
              <a:spcAft>
                <a:spcPts val="0"/>
              </a:spcAft>
              <a:buSzPts val="2400"/>
              <a:buNone/>
            </a:pPr>
            <a:r>
              <a:rPr lang="en-US" sz="2000" dirty="0"/>
              <a:t>1.1.1: Define the term business</a:t>
            </a:r>
            <a:endParaRPr dirty="0"/>
          </a:p>
          <a:p>
            <a:pPr marL="582930" lvl="1" indent="0" algn="l" rtl="0">
              <a:lnSpc>
                <a:spcPct val="90000"/>
              </a:lnSpc>
              <a:spcBef>
                <a:spcPts val="375"/>
              </a:spcBef>
              <a:spcAft>
                <a:spcPts val="0"/>
              </a:spcAft>
              <a:buSzPts val="2400"/>
              <a:buNone/>
            </a:pPr>
            <a:r>
              <a:rPr lang="en-US" sz="2000" dirty="0"/>
              <a:t>1.1.2: Distinguish between profit, loss, and value</a:t>
            </a:r>
            <a:endParaRPr dirty="0"/>
          </a:p>
          <a:p>
            <a:pPr marL="582930" lvl="1" indent="0" algn="l" rtl="0">
              <a:lnSpc>
                <a:spcPct val="90000"/>
              </a:lnSpc>
              <a:spcBef>
                <a:spcPts val="375"/>
              </a:spcBef>
              <a:spcAft>
                <a:spcPts val="0"/>
              </a:spcAft>
              <a:buSzPts val="2400"/>
              <a:buNone/>
            </a:pPr>
            <a:r>
              <a:rPr lang="en-US" sz="2000" dirty="0"/>
              <a:t>1.1.3: Distinguish between goods and services</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7" name="Google Shape;307;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Practice Question 5</a:t>
            </a:r>
            <a:endParaRPr dirty="0"/>
          </a:p>
        </p:txBody>
      </p:sp>
      <p:sp>
        <p:nvSpPr>
          <p:cNvPr id="306" name="Google Shape;306;p26"/>
          <p:cNvSpPr txBox="1">
            <a:spLocks noGrp="1"/>
          </p:cNvSpPr>
          <p:nvPr>
            <p:ph idx="1"/>
          </p:nvPr>
        </p:nvSpPr>
        <p:spPr>
          <a:xfrm>
            <a:off x="838200" y="1432551"/>
            <a:ext cx="10515600" cy="474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525"/>
              <a:buNone/>
            </a:pPr>
            <a:r>
              <a:rPr lang="en-US" dirty="0"/>
              <a:t>Sea-Worthy is an ocean shipping company. The company decided to develop their own internal ERP (Enterprise Resource Management) system since none of the existing commercial packages met the specific needs of their unique business segment. Halfway into development by their IT department, the company came to the realization that this system could be licensed to their competitors to offset their development cost and fund future enhancements. Which functional area of the company would be responsible for creating revenue from this internal system?</a:t>
            </a:r>
            <a:endParaRPr dirty="0"/>
          </a:p>
          <a:p>
            <a:pPr marL="0" lvl="0" indent="0" algn="l" rtl="0">
              <a:lnSpc>
                <a:spcPct val="90000"/>
              </a:lnSpc>
              <a:spcBef>
                <a:spcPts val="750"/>
              </a:spcBef>
              <a:spcAft>
                <a:spcPts val="0"/>
              </a:spcAft>
              <a:buSzPts val="525"/>
              <a:buNone/>
            </a:pPr>
            <a:r>
              <a:rPr lang="en-US" dirty="0"/>
              <a:t>	A. Marketing</a:t>
            </a:r>
            <a:endParaRPr dirty="0"/>
          </a:p>
          <a:p>
            <a:pPr marL="0" lvl="0" indent="0" algn="l" rtl="0">
              <a:lnSpc>
                <a:spcPct val="90000"/>
              </a:lnSpc>
              <a:spcBef>
                <a:spcPts val="750"/>
              </a:spcBef>
              <a:spcAft>
                <a:spcPts val="0"/>
              </a:spcAft>
              <a:buSzPts val="525"/>
              <a:buNone/>
            </a:pPr>
            <a:r>
              <a:rPr lang="en-US" dirty="0"/>
              <a:t>	B. Operations</a:t>
            </a:r>
            <a:endParaRPr dirty="0"/>
          </a:p>
          <a:p>
            <a:pPr marL="0" lvl="0" indent="0" algn="l" rtl="0">
              <a:lnSpc>
                <a:spcPct val="90000"/>
              </a:lnSpc>
              <a:spcBef>
                <a:spcPts val="750"/>
              </a:spcBef>
              <a:spcAft>
                <a:spcPts val="0"/>
              </a:spcAft>
              <a:buSzPts val="525"/>
              <a:buNone/>
            </a:pPr>
            <a:r>
              <a:rPr lang="en-US" dirty="0"/>
              <a:t>	C. Finance</a:t>
            </a:r>
            <a:endParaRPr dirty="0"/>
          </a:p>
          <a:p>
            <a:pPr marL="0" lvl="0" indent="0" algn="l" rtl="0">
              <a:lnSpc>
                <a:spcPct val="90000"/>
              </a:lnSpc>
              <a:spcBef>
                <a:spcPts val="750"/>
              </a:spcBef>
              <a:spcAft>
                <a:spcPts val="0"/>
              </a:spcAft>
              <a:buSzPts val="525"/>
              <a:buNone/>
            </a:pPr>
            <a:r>
              <a:rPr lang="en-US" dirty="0"/>
              <a:t>	D. R&amp;D</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3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Learning Outcomes: Stakeholders</a:t>
            </a:r>
            <a:endParaRPr dirty="0"/>
          </a:p>
        </p:txBody>
      </p:sp>
      <p:sp>
        <p:nvSpPr>
          <p:cNvPr id="317" name="Google Shape;317;p31"/>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sz="2400" dirty="0"/>
              <a:t>1.5: Identify business stakeholders and describe their relationship with business organizations	</a:t>
            </a:r>
            <a:endParaRPr dirty="0"/>
          </a:p>
          <a:p>
            <a:pPr marL="400050" lvl="1" indent="0" algn="l" rtl="0">
              <a:lnSpc>
                <a:spcPct val="90000"/>
              </a:lnSpc>
              <a:spcBef>
                <a:spcPts val="375"/>
              </a:spcBef>
              <a:spcAft>
                <a:spcPts val="0"/>
              </a:spcAft>
              <a:buSzPts val="2400"/>
              <a:buNone/>
            </a:pPr>
            <a:r>
              <a:rPr lang="en-US" sz="2100" dirty="0"/>
              <a:t>1.5.1: Define internal and external stakeholder</a:t>
            </a:r>
            <a:endParaRPr dirty="0"/>
          </a:p>
          <a:p>
            <a:pPr marL="400050" lvl="1" indent="0" algn="l" rtl="0">
              <a:lnSpc>
                <a:spcPct val="90000"/>
              </a:lnSpc>
              <a:spcBef>
                <a:spcPts val="375"/>
              </a:spcBef>
              <a:spcAft>
                <a:spcPts val="0"/>
              </a:spcAft>
              <a:buSzPts val="2400"/>
              <a:buNone/>
            </a:pPr>
            <a:r>
              <a:rPr lang="en-US" sz="2100" dirty="0"/>
              <a:t>1.5.2: Describe stakeholders' relationship with business organizations</a:t>
            </a:r>
            <a:endParaRPr sz="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6" name="Google Shape;326;p3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Business Stakeholders</a:t>
            </a:r>
            <a:endParaRPr dirty="0"/>
          </a:p>
        </p:txBody>
      </p:sp>
      <p:sp>
        <p:nvSpPr>
          <p:cNvPr id="325" name="Google Shape;325;p32"/>
          <p:cNvSpPr txBox="1">
            <a:spLocks noGrp="1"/>
          </p:cNvSpPr>
          <p:nvPr>
            <p:ph idx="1"/>
          </p:nvPr>
        </p:nvSpPr>
        <p:spPr>
          <a:xfrm>
            <a:off x="2152651" y="1392489"/>
            <a:ext cx="78867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Clr>
                <a:schemeClr val="dk1"/>
              </a:buClr>
              <a:buSzPts val="1100"/>
              <a:buFont typeface="Arial"/>
              <a:buNone/>
            </a:pPr>
            <a:r>
              <a:rPr lang="en-US" dirty="0"/>
              <a:t>A </a:t>
            </a:r>
            <a:r>
              <a:rPr lang="en-US" b="1" dirty="0"/>
              <a:t>stakeholder </a:t>
            </a:r>
            <a:r>
              <a:rPr lang="en-US" dirty="0"/>
              <a:t>is an individual or a group that has a legitimate interest in a company, organization, or business.</a:t>
            </a:r>
            <a:endParaRPr dirty="0"/>
          </a:p>
        </p:txBody>
      </p:sp>
      <p:pic>
        <p:nvPicPr>
          <p:cNvPr id="324" name="Google Shape;324;p32" descr="This visiual aid is split into two groups, internal stakeholders and external stakeholders with a circle labeled Company in the middle. Under internal stakeholders there are three categories: Employees, Manager, and Owners. Each categorie is pointing to the Company circle in the middle. Under external stakeholders there are six categories: Suppliers, Society, Government, Creditors, Shareholders, and Customers. Each categorie is pointing to the Company circle in the middle."/>
          <p:cNvPicPr preferRelativeResize="0"/>
          <p:nvPr/>
        </p:nvPicPr>
        <p:blipFill rotWithShape="1">
          <a:blip r:embed="rId3">
            <a:alphaModFix/>
          </a:blip>
          <a:srcRect/>
          <a:stretch/>
        </p:blipFill>
        <p:spPr>
          <a:xfrm>
            <a:off x="2497514" y="2232262"/>
            <a:ext cx="7196991" cy="4422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g5bd92e0004_0_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Internal Stakeholders</a:t>
            </a:r>
            <a:endParaRPr dirty="0"/>
          </a:p>
        </p:txBody>
      </p:sp>
      <p:sp>
        <p:nvSpPr>
          <p:cNvPr id="332" name="Google Shape;332;g5bd92e0004_0_36"/>
          <p:cNvSpPr txBox="1">
            <a:spLocks noGrp="1"/>
          </p:cNvSpPr>
          <p:nvPr>
            <p:ph idx="1"/>
          </p:nvPr>
        </p:nvSpPr>
        <p:spPr>
          <a:xfrm>
            <a:off x="838200" y="1463050"/>
            <a:ext cx="10515600" cy="471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b="1" dirty="0"/>
              <a:t>Internal stakeholders </a:t>
            </a:r>
            <a:r>
              <a:rPr lang="en-US" dirty="0"/>
              <a:t>are groups or people who work directly within the business, such as managers, employees, and owners. </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Managers and employees want to earn high wages and keep their jobs, so they have a vested interest in the financial health and success of the business.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Owners want to maximize the profit the business makes as compensation for the risks they take in owning or running a business.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g5bd92e0004_0_4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External Stakeholders</a:t>
            </a:r>
            <a:endParaRPr dirty="0"/>
          </a:p>
        </p:txBody>
      </p:sp>
      <p:sp>
        <p:nvSpPr>
          <p:cNvPr id="339" name="Google Shape;339;g5bd92e0004_0_4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Clr>
                <a:schemeClr val="dk1"/>
              </a:buClr>
              <a:buSzPts val="1100"/>
              <a:buFont typeface="Arial"/>
              <a:buNone/>
            </a:pPr>
            <a:r>
              <a:rPr lang="en-US" b="1" dirty="0"/>
              <a:t>External stakeholders </a:t>
            </a:r>
            <a:r>
              <a:rPr lang="en-US" dirty="0"/>
              <a:t>are groups outside the business or people who do not work inside the business but are affected in some way by the decisions of the business. External stakeholders can include</a:t>
            </a:r>
            <a:endParaRPr dirty="0"/>
          </a:p>
          <a:p>
            <a:pPr marL="457200" lvl="0" indent="-406400" algn="l" rtl="0">
              <a:lnSpc>
                <a:spcPct val="90000"/>
              </a:lnSpc>
              <a:spcBef>
                <a:spcPts val="750"/>
              </a:spcBef>
              <a:spcAft>
                <a:spcPts val="0"/>
              </a:spcAft>
              <a:buSzPts val="2800"/>
              <a:buChar char="•"/>
            </a:pPr>
            <a:r>
              <a:rPr lang="en-US" dirty="0"/>
              <a:t>Customers</a:t>
            </a:r>
            <a:endParaRPr dirty="0"/>
          </a:p>
          <a:p>
            <a:pPr marL="457200" lvl="0" indent="-406400" algn="l" rtl="0">
              <a:lnSpc>
                <a:spcPct val="90000"/>
              </a:lnSpc>
              <a:spcBef>
                <a:spcPts val="0"/>
              </a:spcBef>
              <a:spcAft>
                <a:spcPts val="0"/>
              </a:spcAft>
              <a:buSzPts val="2800"/>
              <a:buChar char="•"/>
            </a:pPr>
            <a:r>
              <a:rPr lang="en-US" dirty="0"/>
              <a:t>Shareholders</a:t>
            </a:r>
            <a:endParaRPr dirty="0"/>
          </a:p>
          <a:p>
            <a:pPr marL="457200" lvl="0" indent="-406400" algn="l" rtl="0">
              <a:lnSpc>
                <a:spcPct val="90000"/>
              </a:lnSpc>
              <a:spcBef>
                <a:spcPts val="0"/>
              </a:spcBef>
              <a:spcAft>
                <a:spcPts val="0"/>
              </a:spcAft>
              <a:buSzPts val="2800"/>
              <a:buChar char="•"/>
            </a:pPr>
            <a:r>
              <a:rPr lang="en-US" dirty="0"/>
              <a:t>Creditors</a:t>
            </a:r>
            <a:endParaRPr dirty="0"/>
          </a:p>
          <a:p>
            <a:pPr marL="457200" lvl="0" indent="-406400" algn="l" rtl="0">
              <a:lnSpc>
                <a:spcPct val="90000"/>
              </a:lnSpc>
              <a:spcBef>
                <a:spcPts val="0"/>
              </a:spcBef>
              <a:spcAft>
                <a:spcPts val="0"/>
              </a:spcAft>
              <a:buSzPts val="2800"/>
              <a:buChar char="•"/>
            </a:pPr>
            <a:r>
              <a:rPr lang="en-US" dirty="0"/>
              <a:t>Federal, state, and local governments</a:t>
            </a:r>
            <a:endParaRPr dirty="0"/>
          </a:p>
          <a:p>
            <a:pPr marL="457200" lvl="0" indent="-406400" algn="l" rtl="0">
              <a:lnSpc>
                <a:spcPct val="90000"/>
              </a:lnSpc>
              <a:spcBef>
                <a:spcPts val="0"/>
              </a:spcBef>
              <a:spcAft>
                <a:spcPts val="0"/>
              </a:spcAft>
              <a:buSzPts val="2800"/>
              <a:buChar char="•"/>
            </a:pPr>
            <a:r>
              <a:rPr lang="en-US" dirty="0"/>
              <a:t>The local community</a:t>
            </a:r>
            <a:endParaRPr dirty="0"/>
          </a:p>
          <a:p>
            <a:pPr marL="457200" lvl="0" indent="-406400" algn="l" rtl="0">
              <a:lnSpc>
                <a:spcPct val="90000"/>
              </a:lnSpc>
              <a:spcBef>
                <a:spcPts val="0"/>
              </a:spcBef>
              <a:spcAft>
                <a:spcPts val="0"/>
              </a:spcAft>
              <a:buSzPts val="2800"/>
              <a:buChar char="•"/>
            </a:pPr>
            <a:r>
              <a:rPr lang="en-US" dirty="0"/>
              <a:t>Society</a:t>
            </a:r>
            <a:endParaRPr dirty="0"/>
          </a:p>
          <a:p>
            <a:pPr marL="457200" lvl="0" indent="-406400" algn="l" rtl="0">
              <a:lnSpc>
                <a:spcPct val="90000"/>
              </a:lnSpc>
              <a:spcBef>
                <a:spcPts val="0"/>
              </a:spcBef>
              <a:spcAft>
                <a:spcPts val="0"/>
              </a:spcAft>
              <a:buSzPts val="2800"/>
              <a:buChar char="•"/>
            </a:pPr>
            <a:r>
              <a:rPr lang="en-US" dirty="0"/>
              <a:t>Suppliers</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1" name="Google Shape;351;p3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Learning Outcomes: External Forces</a:t>
            </a:r>
            <a:endParaRPr dirty="0"/>
          </a:p>
        </p:txBody>
      </p:sp>
      <p:sp>
        <p:nvSpPr>
          <p:cNvPr id="350" name="Google Shape;350;p34"/>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sz="2400" dirty="0"/>
              <a:t>1.6: Identify the external forces that shape the business environment	</a:t>
            </a:r>
            <a:endParaRPr dirty="0"/>
          </a:p>
          <a:p>
            <a:pPr marL="400050" lvl="1" indent="0" algn="l" rtl="0">
              <a:lnSpc>
                <a:spcPct val="90000"/>
              </a:lnSpc>
              <a:spcBef>
                <a:spcPts val="375"/>
              </a:spcBef>
              <a:spcAft>
                <a:spcPts val="0"/>
              </a:spcAft>
              <a:buSzPts val="2400"/>
              <a:buNone/>
            </a:pPr>
            <a:r>
              <a:rPr lang="en-US" sz="2100" dirty="0"/>
              <a:t>1.6.1: List the external forces that affect businesses</a:t>
            </a:r>
            <a:endParaRPr dirty="0"/>
          </a:p>
          <a:p>
            <a:pPr marL="400050" lvl="1" indent="0" algn="l" rtl="0">
              <a:lnSpc>
                <a:spcPct val="90000"/>
              </a:lnSpc>
              <a:spcBef>
                <a:spcPts val="375"/>
              </a:spcBef>
              <a:spcAft>
                <a:spcPts val="0"/>
              </a:spcAft>
              <a:buSzPts val="2400"/>
              <a:buNone/>
            </a:pPr>
            <a:r>
              <a:rPr lang="en-US" sz="2100" dirty="0"/>
              <a:t>1.6.2: Give examples of how various external forces affect the participants in a business and its functional areas</a:t>
            </a:r>
            <a:endParaRPr sz="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9" name="Google Shape;359;p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Understanding External Forces</a:t>
            </a:r>
            <a:endParaRPr dirty="0"/>
          </a:p>
        </p:txBody>
      </p:sp>
      <p:sp>
        <p:nvSpPr>
          <p:cNvPr id="358" name="Google Shape;358;p35"/>
          <p:cNvSpPr txBox="1">
            <a:spLocks noGrp="1"/>
          </p:cNvSpPr>
          <p:nvPr>
            <p:ph idx="1"/>
          </p:nvPr>
        </p:nvSpPr>
        <p:spPr>
          <a:xfrm>
            <a:off x="2152651" y="1404515"/>
            <a:ext cx="7886700" cy="4351338"/>
          </a:xfrm>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dirty="0"/>
              <a:t>…influence business activities</a:t>
            </a:r>
            <a:endParaRPr dirty="0"/>
          </a:p>
        </p:txBody>
      </p:sp>
      <p:pic>
        <p:nvPicPr>
          <p:cNvPr id="2" name="Picture 1" descr="The environment of business divided into three layers. The outer layer, outside the business, is the Economic environment, Legal environment, Competitive environment, Technological environment, Social environment, and Global environment. The middle layer is Management, Operations, Marketing/Sales, Research and Development, and Finance. The inner layer, the center of the business environment, is your business.">
            <a:extLst>
              <a:ext uri="{FF2B5EF4-FFF2-40B4-BE49-F238E27FC236}">
                <a16:creationId xmlns:a16="http://schemas.microsoft.com/office/drawing/2014/main" xmlns="" id="{B918415B-8E9C-3446-B72B-3F7F7510C7BB}"/>
              </a:ext>
            </a:extLst>
          </p:cNvPr>
          <p:cNvPicPr>
            <a:picLocks noChangeAspect="1"/>
          </p:cNvPicPr>
          <p:nvPr/>
        </p:nvPicPr>
        <p:blipFill>
          <a:blip r:embed="rId3"/>
          <a:stretch>
            <a:fillRect/>
          </a:stretch>
        </p:blipFill>
        <p:spPr>
          <a:xfrm>
            <a:off x="2772919" y="1909826"/>
            <a:ext cx="7266432" cy="47307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g5bd92e0004_0_4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Economic Environment</a:t>
            </a:r>
            <a:endParaRPr/>
          </a:p>
        </p:txBody>
      </p:sp>
      <p:sp>
        <p:nvSpPr>
          <p:cNvPr id="365" name="Google Shape;365;g5bd92e0004_0_48"/>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a:t>After decades of growth and dominance, the US economy is now challenged by the developing economies of other nations.</a:t>
            </a:r>
            <a:endParaRPr/>
          </a:p>
          <a:p>
            <a:pPr marL="0" lvl="0" indent="0" algn="l" rtl="0">
              <a:lnSpc>
                <a:spcPct val="90000"/>
              </a:lnSpc>
              <a:spcBef>
                <a:spcPts val="750"/>
              </a:spcBef>
              <a:spcAft>
                <a:spcPts val="0"/>
              </a:spcAft>
              <a:buSzPts val="2800"/>
              <a:buNone/>
            </a:pPr>
            <a:endParaRPr/>
          </a:p>
          <a:p>
            <a:pPr marL="0" lvl="0" indent="0" algn="l" rtl="0">
              <a:lnSpc>
                <a:spcPct val="90000"/>
              </a:lnSpc>
              <a:spcBef>
                <a:spcPts val="750"/>
              </a:spcBef>
              <a:spcAft>
                <a:spcPts val="0"/>
              </a:spcAft>
              <a:buSzPts val="2800"/>
              <a:buNone/>
            </a:pPr>
            <a:r>
              <a:rPr lang="en-US"/>
              <a:t>Since the financial crisis of 2008, the US economy and businesses have struggled to recover from the greatest economic crisis since the Great Depression of the 1930s. </a:t>
            </a:r>
            <a:endParaRPr/>
          </a:p>
          <a:p>
            <a:pPr marL="0" lvl="0" indent="0" algn="l" rtl="0">
              <a:lnSpc>
                <a:spcPct val="90000"/>
              </a:lnSpc>
              <a:spcBef>
                <a:spcPts val="750"/>
              </a:spcBef>
              <a:spcAft>
                <a:spcPts val="0"/>
              </a:spcAft>
              <a:buSzPts val="2800"/>
              <a:buNone/>
            </a:pPr>
            <a:endParaRPr/>
          </a:p>
          <a:p>
            <a:pPr marL="0" lvl="0" indent="0" algn="l" rtl="0">
              <a:lnSpc>
                <a:spcPct val="90000"/>
              </a:lnSpc>
              <a:spcBef>
                <a:spcPts val="750"/>
              </a:spcBef>
              <a:spcAft>
                <a:spcPts val="0"/>
              </a:spcAft>
              <a:buSzPts val="2800"/>
              <a:buNone/>
            </a:pPr>
            <a:r>
              <a:rPr lang="en-US"/>
              <a:t>Thus far, the US economy has proven resilient, and since the Great Recession in 2008, progress has been made to stabilize the housing industry, maintain low and affordable interest rates, and provide additional incentives for businesses to open and/or expand.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3" name="Google Shape;373;g5bd92e0004_0_5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Legal Environment </a:t>
            </a:r>
            <a:endParaRPr dirty="0"/>
          </a:p>
        </p:txBody>
      </p:sp>
      <p:sp>
        <p:nvSpPr>
          <p:cNvPr id="372" name="Google Shape;372;g5bd92e0004_0_54"/>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dirty="0"/>
              <a:t>There is a minefield of regulations, laws, and liabilities that companies must cope with in order to stay in business.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Legal developments in our culture at large – for instance, the legalization of marijuana and same-sex marriage or the strengthening of privacy laws – can have an enormous impact on the ways companies do business. These legal developments can </a:t>
            </a:r>
            <a:r>
              <a:rPr lang="en-US" dirty="0" smtClean="0"/>
              <a:t>effects </a:t>
            </a:r>
            <a:endParaRPr dirty="0"/>
          </a:p>
          <a:p>
            <a:pPr marL="457200" lvl="0" indent="-406400" algn="l" rtl="0">
              <a:lnSpc>
                <a:spcPct val="90000"/>
              </a:lnSpc>
              <a:spcBef>
                <a:spcPts val="750"/>
              </a:spcBef>
              <a:spcAft>
                <a:spcPts val="0"/>
              </a:spcAft>
              <a:buSzPts val="2800"/>
              <a:buChar char="•"/>
            </a:pPr>
            <a:r>
              <a:rPr lang="en-US" dirty="0"/>
              <a:t>What companies sell</a:t>
            </a:r>
            <a:endParaRPr dirty="0"/>
          </a:p>
          <a:p>
            <a:pPr marL="457200" lvl="0" indent="-406400" algn="l" rtl="0">
              <a:lnSpc>
                <a:spcPct val="90000"/>
              </a:lnSpc>
              <a:spcBef>
                <a:spcPts val="0"/>
              </a:spcBef>
              <a:spcAft>
                <a:spcPts val="0"/>
              </a:spcAft>
              <a:buSzPts val="2800"/>
              <a:buChar char="•"/>
            </a:pPr>
            <a:r>
              <a:rPr lang="en-US" dirty="0"/>
              <a:t>How their products are manufactured</a:t>
            </a:r>
            <a:endParaRPr dirty="0"/>
          </a:p>
          <a:p>
            <a:pPr marL="457200" lvl="0" indent="-406400" algn="l" rtl="0">
              <a:lnSpc>
                <a:spcPct val="90000"/>
              </a:lnSpc>
              <a:spcBef>
                <a:spcPts val="0"/>
              </a:spcBef>
              <a:spcAft>
                <a:spcPts val="0"/>
              </a:spcAft>
              <a:buSzPts val="2800"/>
              <a:buChar char="•"/>
            </a:pPr>
            <a:r>
              <a:rPr lang="en-US" dirty="0"/>
              <a:t>How their products are labeled</a:t>
            </a:r>
            <a:endParaRPr dirty="0"/>
          </a:p>
          <a:p>
            <a:pPr marL="457200" lvl="0" indent="-406400" algn="l" rtl="0">
              <a:lnSpc>
                <a:spcPct val="90000"/>
              </a:lnSpc>
              <a:spcBef>
                <a:spcPts val="0"/>
              </a:spcBef>
              <a:spcAft>
                <a:spcPts val="0"/>
              </a:spcAft>
              <a:buSzPts val="2800"/>
              <a:buChar char="•"/>
            </a:pPr>
            <a:r>
              <a:rPr lang="en-US" dirty="0"/>
              <a:t>How their products are marketed. </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g5bd92e0004_0_6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Competitive Environment</a:t>
            </a:r>
            <a:endParaRPr dirty="0"/>
          </a:p>
        </p:txBody>
      </p:sp>
      <p:sp>
        <p:nvSpPr>
          <p:cNvPr id="379" name="Google Shape;379;g5bd92e0004_0_60"/>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dirty="0"/>
              <a:t>The competitive environment has intensified with the development of new technologies, the opening up of foreign markets, and the rise of consumer expectations.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Example: The local hardware store now finds itself competing with big box stores like Lowe’s and Home Depot. Larger stores can often sell a product at a lower price and offer an online shopping option or same day delivery. It can be difficult for independent stores to compete with these features.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Staying competitive is a challenge for every business, and business owners are finding that benefits such as customer service, employee knowledge, and high quality can help them survive.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8" name="Google Shape;98;p5"/>
          <p:cNvSpPr txBox="1">
            <a:spLocks noGrp="1"/>
          </p:cNvSpPr>
          <p:nvPr>
            <p:ph type="title"/>
          </p:nvPr>
        </p:nvSpPr>
        <p:spPr>
          <a:xfrm>
            <a:off x="622260" y="2767693"/>
            <a:ext cx="2904712" cy="114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900"/>
              <a:buNone/>
            </a:pPr>
            <a:r>
              <a:rPr lang="en-US" sz="3600" dirty="0"/>
              <a:t>What is a business?</a:t>
            </a:r>
            <a:endParaRPr dirty="0"/>
          </a:p>
        </p:txBody>
      </p:sp>
      <p:sp>
        <p:nvSpPr>
          <p:cNvPr id="97" name="Google Shape;97;p5"/>
          <p:cNvSpPr txBox="1">
            <a:spLocks noGrp="1"/>
          </p:cNvSpPr>
          <p:nvPr>
            <p:ph idx="1"/>
          </p:nvPr>
        </p:nvSpPr>
        <p:spPr>
          <a:xfrm>
            <a:off x="4188279" y="1804308"/>
            <a:ext cx="6866164" cy="3796392"/>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SzPts val="600"/>
              <a:buNone/>
            </a:pPr>
            <a:r>
              <a:rPr lang="en-US" sz="2400" dirty="0"/>
              <a:t>Any activity that provides goods or services to consumers </a:t>
            </a:r>
            <a:r>
              <a:rPr lang="en-US" sz="2400" dirty="0" smtClean="0"/>
              <a:t>for fulfilling their needs, wants or demand and thereby making </a:t>
            </a:r>
            <a:r>
              <a:rPr lang="en-US" sz="2400" dirty="0"/>
              <a:t>a </a:t>
            </a:r>
            <a:r>
              <a:rPr lang="en-US" sz="2400" dirty="0" smtClean="0"/>
              <a:t>profit in lawful and ethical manner.</a:t>
            </a:r>
          </a:p>
          <a:p>
            <a:pPr marL="0" lvl="0" indent="0" algn="just" rtl="0">
              <a:lnSpc>
                <a:spcPct val="90000"/>
              </a:lnSpc>
              <a:spcBef>
                <a:spcPts val="0"/>
              </a:spcBef>
              <a:spcAft>
                <a:spcPts val="0"/>
              </a:spcAft>
              <a:buSzPts val="600"/>
              <a:buNone/>
            </a:pPr>
            <a:r>
              <a:rPr lang="en-US" dirty="0" smtClean="0"/>
              <a:t>Major branches of business are: </a:t>
            </a:r>
          </a:p>
          <a:p>
            <a:pPr lvl="1" algn="just">
              <a:lnSpc>
                <a:spcPct val="90000"/>
              </a:lnSpc>
              <a:spcBef>
                <a:spcPts val="0"/>
              </a:spcBef>
              <a:buSzPts val="600"/>
              <a:buFont typeface="Wingdings" pitchFamily="2" charset="2"/>
              <a:buChar char="q"/>
            </a:pPr>
            <a:r>
              <a:rPr lang="en-US" dirty="0" smtClean="0"/>
              <a:t>Industry</a:t>
            </a:r>
          </a:p>
          <a:p>
            <a:pPr lvl="1" algn="just">
              <a:lnSpc>
                <a:spcPct val="90000"/>
              </a:lnSpc>
              <a:spcBef>
                <a:spcPts val="0"/>
              </a:spcBef>
              <a:buSzPts val="600"/>
              <a:buFont typeface="Wingdings" pitchFamily="2" charset="2"/>
              <a:buChar char="q"/>
            </a:pPr>
            <a:r>
              <a:rPr lang="en-US" dirty="0" smtClean="0"/>
              <a:t>Commerce </a:t>
            </a:r>
          </a:p>
          <a:p>
            <a:pPr lvl="1" algn="just">
              <a:lnSpc>
                <a:spcPct val="90000"/>
              </a:lnSpc>
              <a:spcBef>
                <a:spcPts val="0"/>
              </a:spcBef>
              <a:buSzPts val="600"/>
              <a:buFont typeface="Wingdings" pitchFamily="2" charset="2"/>
              <a:buChar char="q"/>
            </a:pPr>
            <a:r>
              <a:rPr lang="en-US" dirty="0" smtClean="0"/>
              <a:t>Trade</a:t>
            </a:r>
          </a:p>
          <a:p>
            <a:pPr lvl="1" algn="just">
              <a:lnSpc>
                <a:spcPct val="90000"/>
              </a:lnSpc>
              <a:spcBef>
                <a:spcPts val="0"/>
              </a:spcBef>
              <a:buSzPts val="600"/>
              <a:buFont typeface="Wingdings" pitchFamily="2" charset="2"/>
              <a:buChar char="q"/>
            </a:pPr>
            <a:r>
              <a:rPr lang="en-US" dirty="0" smtClean="0"/>
              <a:t>Support Activities </a:t>
            </a:r>
            <a:endParaRPr dirty="0"/>
          </a:p>
        </p:txBody>
      </p:sp>
      <p:cxnSp>
        <p:nvCxnSpPr>
          <p:cNvPr id="96" name="Google Shape;96;p5" descr="Line provides organizational divide between two sentences." title="vertical line"/>
          <p:cNvCxnSpPr/>
          <p:nvPr/>
        </p:nvCxnSpPr>
        <p:spPr>
          <a:xfrm>
            <a:off x="3878024" y="1579068"/>
            <a:ext cx="9745" cy="3867935"/>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g5bd92e0004_0_6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Technological Environment</a:t>
            </a:r>
            <a:endParaRPr dirty="0"/>
          </a:p>
        </p:txBody>
      </p:sp>
      <p:sp>
        <p:nvSpPr>
          <p:cNvPr id="386" name="Google Shape;386;g5bd92e0004_0_6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dirty="0"/>
              <a:t>Businesses are often driven to rethink the </a:t>
            </a:r>
            <a:r>
              <a:rPr lang="en-US" b="1" dirty="0"/>
              <a:t>business technology</a:t>
            </a:r>
            <a:r>
              <a:rPr lang="en-US" dirty="0"/>
              <a:t> (digital tools such as computers, telecommunications, and the internet) they use to reach customers, produce their products, and provide their services.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The expansion of internet access all over the world has forced many traditional brick-and-mortar businesses into </a:t>
            </a:r>
            <a:r>
              <a:rPr lang="en-US" b="1" dirty="0"/>
              <a:t>e-commerce</a:t>
            </a:r>
            <a:r>
              <a:rPr lang="en-US" dirty="0"/>
              <a:t> or online sales.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The advantage to businesses is that customers no longer have to live in proximity to their stores to purchase goods and services. The disadvantage to businesses is that consumers are also able to compare competitors prices, benefits, features, and services.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g5bd92e0004_0_7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Social Environment</a:t>
            </a:r>
            <a:endParaRPr dirty="0"/>
          </a:p>
        </p:txBody>
      </p:sp>
      <p:sp>
        <p:nvSpPr>
          <p:cNvPr id="393" name="Google Shape;393;g5bd92e0004_0_7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dirty="0"/>
              <a:t>The social environment of business encompasses the values, attitudes, beliefs, wants, and desires of the consuming public.</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The demographics that describe the American population are changing: by 2050 the Hispanic and Asian populations in America are expected to double. At the same time, America is aging, and with the current median age at 36, it won’t be long until the majority of America is ready to retire.</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b="1" dirty="0"/>
              <a:t>Corporate Social Responsibility (CSR)</a:t>
            </a:r>
            <a:r>
              <a:rPr lang="en-US" dirty="0"/>
              <a:t> also compels businesses to be “good corporate citizens” by supporting charities, contributing to local communities, adhering to ethical standards, and adopting environmentally responsible practices.</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1" name="Google Shape;401;g5bd92e0004_0_7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Global Environment</a:t>
            </a:r>
            <a:endParaRPr dirty="0"/>
          </a:p>
        </p:txBody>
      </p:sp>
      <p:sp>
        <p:nvSpPr>
          <p:cNvPr id="400" name="Google Shape;400;g5bd92e0004_0_78"/>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b="1" dirty="0"/>
              <a:t>Free trade </a:t>
            </a:r>
            <a:r>
              <a:rPr lang="en-US" dirty="0"/>
              <a:t>among nations has allowed goods and services to flow across international borders more efficiently and cheaply.</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Formal trade agreements among nations has forged unprecedented links and interdependence among economies. </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It’s not just the local economy or even the national economy that business must track – they must also keep an eye on the world economy in order to anticipate and adapt to changes that will impact their products and services.</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p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Class Activity: Identifying External Stakeholders</a:t>
            </a:r>
            <a:endParaRPr dirty="0"/>
          </a:p>
        </p:txBody>
      </p:sp>
      <p:sp>
        <p:nvSpPr>
          <p:cNvPr id="407" name="Google Shape;407;p3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lvl="0" indent="-304800" algn="l" rtl="0">
              <a:lnSpc>
                <a:spcPct val="90000"/>
              </a:lnSpc>
              <a:spcBef>
                <a:spcPts val="750"/>
              </a:spcBef>
              <a:spcAft>
                <a:spcPts val="0"/>
              </a:spcAft>
              <a:buSzPts val="2800"/>
              <a:buChar char="•"/>
            </a:pPr>
            <a:r>
              <a:rPr lang="en-US" dirty="0"/>
              <a:t>Identify a business with which everyone in the group is familiar. This can be a local business or a national chain.</a:t>
            </a:r>
            <a:endParaRPr dirty="0"/>
          </a:p>
          <a:p>
            <a:pPr marL="342900" lvl="0" indent="-304800" algn="l" rtl="0">
              <a:lnSpc>
                <a:spcPct val="90000"/>
              </a:lnSpc>
              <a:spcBef>
                <a:spcPts val="750"/>
              </a:spcBef>
              <a:spcAft>
                <a:spcPts val="0"/>
              </a:spcAft>
              <a:buSzPts val="2800"/>
              <a:buChar char="•"/>
            </a:pPr>
            <a:r>
              <a:rPr lang="en-US" dirty="0"/>
              <a:t>For the selected business, identify at least four external stakeholders. Be as specific as possible. </a:t>
            </a:r>
            <a:endParaRPr dirty="0"/>
          </a:p>
          <a:p>
            <a:pPr marL="342900" lvl="0" indent="-304800" algn="l" rtl="0">
              <a:lnSpc>
                <a:spcPct val="90000"/>
              </a:lnSpc>
              <a:spcBef>
                <a:spcPts val="750"/>
              </a:spcBef>
              <a:spcAft>
                <a:spcPts val="0"/>
              </a:spcAft>
              <a:buSzPts val="2800"/>
              <a:buChar char="•"/>
            </a:pPr>
            <a:r>
              <a:rPr lang="en-US" dirty="0"/>
              <a:t>For each external stakeholder, consider how it would be impacted by:</a:t>
            </a:r>
            <a:endParaRPr dirty="0"/>
          </a:p>
          <a:p>
            <a:pPr marL="685800" lvl="1" indent="-285750" algn="l" rtl="0">
              <a:lnSpc>
                <a:spcPct val="90000"/>
              </a:lnSpc>
              <a:spcBef>
                <a:spcPts val="375"/>
              </a:spcBef>
              <a:spcAft>
                <a:spcPts val="0"/>
              </a:spcAft>
              <a:buSzPts val="2400"/>
              <a:buChar char="•"/>
            </a:pPr>
            <a:r>
              <a:rPr lang="en-US" dirty="0"/>
              <a:t>The rapid expansion of the business to include new markets or new products</a:t>
            </a:r>
            <a:endParaRPr dirty="0"/>
          </a:p>
          <a:p>
            <a:pPr marL="685800" lvl="1" indent="-285750" algn="l" rtl="0">
              <a:lnSpc>
                <a:spcPct val="90000"/>
              </a:lnSpc>
              <a:spcBef>
                <a:spcPts val="375"/>
              </a:spcBef>
              <a:spcAft>
                <a:spcPts val="0"/>
              </a:spcAft>
              <a:buSzPts val="2400"/>
              <a:buChar char="•"/>
            </a:pPr>
            <a:r>
              <a:rPr lang="en-US" dirty="0"/>
              <a:t>A downturn in the economy that would negatively affect the company’s revenues</a:t>
            </a:r>
            <a:endParaRPr dirty="0"/>
          </a:p>
          <a:p>
            <a:pPr marL="342900" marR="0" lvl="0" indent="-127000" algn="l" rtl="0">
              <a:lnSpc>
                <a:spcPct val="90000"/>
              </a:lnSpc>
              <a:spcBef>
                <a:spcPts val="750"/>
              </a:spcBef>
              <a:spcAft>
                <a:spcPts val="0"/>
              </a:spcAft>
              <a:buClr>
                <a:schemeClr val="dk1"/>
              </a:buClr>
              <a:buSzPts val="2800"/>
              <a:buFont typeface="Arial"/>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7"/>
          <p:cNvSpPr txBox="1">
            <a:spLocks noGrp="1"/>
          </p:cNvSpPr>
          <p:nvPr>
            <p:ph type="title"/>
          </p:nvPr>
        </p:nvSpPr>
        <p:spPr>
          <a:xfrm>
            <a:off x="2152651" y="2103440"/>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Present: Identifying External Stakeholders</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0" name="Google Shape;420;p3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Class Discussion: Identifying External Stakeholders</a:t>
            </a:r>
            <a:endParaRPr dirty="0"/>
          </a:p>
        </p:txBody>
      </p:sp>
      <p:sp>
        <p:nvSpPr>
          <p:cNvPr id="419" name="Google Shape;419;p38"/>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marR="0" lvl="0" indent="-304800" algn="l" rtl="0">
              <a:lnSpc>
                <a:spcPct val="90000"/>
              </a:lnSpc>
              <a:spcBef>
                <a:spcPts val="750"/>
              </a:spcBef>
              <a:spcAft>
                <a:spcPts val="0"/>
              </a:spcAft>
              <a:buClr>
                <a:schemeClr val="dk1"/>
              </a:buClr>
              <a:buSzPts val="2800"/>
              <a:buFont typeface="Arial"/>
              <a:buChar char="•"/>
            </a:pPr>
            <a:r>
              <a:rPr lang="en-US" dirty="0"/>
              <a:t>What did you learned from this activity?</a:t>
            </a:r>
            <a:endParaRPr dirty="0"/>
          </a:p>
          <a:p>
            <a:pPr marL="342900" marR="0" lvl="0" indent="-304800" algn="l" rtl="0">
              <a:lnSpc>
                <a:spcPct val="90000"/>
              </a:lnSpc>
              <a:spcBef>
                <a:spcPts val="750"/>
              </a:spcBef>
              <a:spcAft>
                <a:spcPts val="0"/>
              </a:spcAft>
              <a:buClr>
                <a:schemeClr val="dk1"/>
              </a:buClr>
              <a:buSzPts val="2800"/>
              <a:buFont typeface="Arial"/>
              <a:buChar char="•"/>
            </a:pPr>
            <a:r>
              <a:rPr lang="en-US" dirty="0"/>
              <a:t>Did this change the way you view business in general?</a:t>
            </a:r>
            <a:endParaRPr dirty="0"/>
          </a:p>
          <a:p>
            <a:pPr marL="342900" lvl="0" indent="-304800" algn="l" rtl="0">
              <a:lnSpc>
                <a:spcPct val="90000"/>
              </a:lnSpc>
              <a:spcBef>
                <a:spcPts val="750"/>
              </a:spcBef>
              <a:spcAft>
                <a:spcPts val="0"/>
              </a:spcAft>
              <a:buSzPts val="2800"/>
              <a:buChar char="•"/>
            </a:pPr>
            <a:r>
              <a:rPr lang="en-US" dirty="0"/>
              <a:t>How can the health of a single business can have an impact on the larger community and economy?</a:t>
            </a:r>
            <a:endParaRPr dirty="0"/>
          </a:p>
          <a:p>
            <a:pPr marL="342900" lvl="0" indent="-127000" algn="l" rtl="0">
              <a:lnSpc>
                <a:spcPct val="90000"/>
              </a:lnSpc>
              <a:spcBef>
                <a:spcPts val="750"/>
              </a:spcBef>
              <a:spcAft>
                <a:spcPts val="0"/>
              </a:spcAft>
              <a:buSzPts val="2800"/>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p3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Quick Review</a:t>
            </a:r>
            <a:endParaRPr dirty="0"/>
          </a:p>
        </p:txBody>
      </p:sp>
      <p:sp>
        <p:nvSpPr>
          <p:cNvPr id="425" name="Google Shape;425;p39"/>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lvl="0" indent="-304800" algn="l" rtl="0">
              <a:lnSpc>
                <a:spcPct val="90000"/>
              </a:lnSpc>
              <a:spcBef>
                <a:spcPts val="750"/>
              </a:spcBef>
              <a:spcAft>
                <a:spcPts val="0"/>
              </a:spcAft>
              <a:buSzPts val="2800"/>
              <a:buChar char="•"/>
            </a:pPr>
            <a:r>
              <a:rPr lang="en-US" dirty="0"/>
              <a:t>What is a business?</a:t>
            </a:r>
            <a:endParaRPr dirty="0"/>
          </a:p>
          <a:p>
            <a:pPr marL="342900" lvl="0" indent="-304800" algn="l" rtl="0">
              <a:lnSpc>
                <a:spcPct val="90000"/>
              </a:lnSpc>
              <a:spcBef>
                <a:spcPts val="750"/>
              </a:spcBef>
              <a:spcAft>
                <a:spcPts val="0"/>
              </a:spcAft>
              <a:buSzPts val="2800"/>
              <a:buChar char="•"/>
            </a:pPr>
            <a:r>
              <a:rPr lang="en-US" dirty="0"/>
              <a:t>What are the primary differences between a for-profit and a non-profit business?</a:t>
            </a:r>
            <a:endParaRPr dirty="0"/>
          </a:p>
          <a:p>
            <a:pPr marL="342900" lvl="0" indent="-304800" algn="l" rtl="0">
              <a:lnSpc>
                <a:spcPct val="90000"/>
              </a:lnSpc>
              <a:spcBef>
                <a:spcPts val="750"/>
              </a:spcBef>
              <a:spcAft>
                <a:spcPts val="0"/>
              </a:spcAft>
              <a:buSzPts val="2800"/>
              <a:buChar char="•"/>
            </a:pPr>
            <a:r>
              <a:rPr lang="en-US" dirty="0"/>
              <a:t>What factors of production sustain businesses?</a:t>
            </a:r>
            <a:endParaRPr dirty="0"/>
          </a:p>
          <a:p>
            <a:pPr marL="342900" lvl="0" indent="-304800" algn="l" rtl="0">
              <a:lnSpc>
                <a:spcPct val="90000"/>
              </a:lnSpc>
              <a:spcBef>
                <a:spcPts val="750"/>
              </a:spcBef>
              <a:spcAft>
                <a:spcPts val="0"/>
              </a:spcAft>
              <a:buSzPts val="2800"/>
              <a:buChar char="•"/>
            </a:pPr>
            <a:r>
              <a:rPr lang="en-US" dirty="0"/>
              <a:t>How do resources flow between businesses and households?</a:t>
            </a:r>
            <a:endParaRPr dirty="0"/>
          </a:p>
          <a:p>
            <a:pPr marL="342900" lvl="0" indent="-304800" algn="l" rtl="0">
              <a:lnSpc>
                <a:spcPct val="90000"/>
              </a:lnSpc>
              <a:spcBef>
                <a:spcPts val="750"/>
              </a:spcBef>
              <a:spcAft>
                <a:spcPts val="0"/>
              </a:spcAft>
              <a:buSzPts val="2800"/>
              <a:buChar char="•"/>
            </a:pPr>
            <a:r>
              <a:rPr lang="en-US" dirty="0"/>
              <a:t>What are the major business functions and what does each do?</a:t>
            </a:r>
            <a:endParaRPr dirty="0"/>
          </a:p>
          <a:p>
            <a:pPr marL="342900" lvl="0" indent="-304800" algn="l" rtl="0">
              <a:lnSpc>
                <a:spcPct val="90000"/>
              </a:lnSpc>
              <a:spcBef>
                <a:spcPts val="750"/>
              </a:spcBef>
              <a:spcAft>
                <a:spcPts val="0"/>
              </a:spcAft>
              <a:buSzPts val="2800"/>
              <a:buChar char="•"/>
            </a:pPr>
            <a:r>
              <a:rPr lang="en-US" dirty="0"/>
              <a:t>Define a business stakeholder.</a:t>
            </a:r>
            <a:endParaRPr dirty="0"/>
          </a:p>
          <a:p>
            <a:pPr marL="342900" lvl="0" indent="-304800" algn="l" rtl="0">
              <a:lnSpc>
                <a:spcPct val="90000"/>
              </a:lnSpc>
              <a:spcBef>
                <a:spcPts val="750"/>
              </a:spcBef>
              <a:spcAft>
                <a:spcPts val="0"/>
              </a:spcAft>
              <a:buSzPts val="2800"/>
              <a:buChar char="•"/>
            </a:pPr>
            <a:r>
              <a:rPr lang="en-US" dirty="0"/>
              <a:t>What external forces impact businesses?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g5b1b88430f_0_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Goods and Services</a:t>
            </a:r>
            <a:endParaRPr dirty="0"/>
          </a:p>
        </p:txBody>
      </p:sp>
      <p:sp>
        <p:nvSpPr>
          <p:cNvPr id="104" name="Google Shape;104;g5b1b88430f_0_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Clr>
                <a:schemeClr val="dk1"/>
              </a:buClr>
              <a:buSzPts val="1100"/>
              <a:buFont typeface="Arial"/>
              <a:buNone/>
            </a:pPr>
            <a:r>
              <a:rPr lang="en-US" dirty="0"/>
              <a:t>Examples of </a:t>
            </a:r>
            <a:r>
              <a:rPr lang="en-US" b="1" dirty="0"/>
              <a:t>goods </a:t>
            </a:r>
            <a:r>
              <a:rPr lang="en-US" dirty="0"/>
              <a:t>are tangible items such as cars, televisions, or soda.</a:t>
            </a:r>
            <a:endParaRPr dirty="0"/>
          </a:p>
          <a:p>
            <a:pPr marL="0" lvl="0" indent="0" algn="l" rtl="0">
              <a:lnSpc>
                <a:spcPct val="90000"/>
              </a:lnSpc>
              <a:spcBef>
                <a:spcPts val="750"/>
              </a:spcBef>
              <a:spcAft>
                <a:spcPts val="0"/>
              </a:spcAft>
              <a:buClr>
                <a:schemeClr val="dk1"/>
              </a:buClr>
              <a:buSzPts val="1100"/>
              <a:buFont typeface="Arial"/>
              <a:buNone/>
            </a:pPr>
            <a:endParaRPr dirty="0"/>
          </a:p>
          <a:p>
            <a:pPr marL="0" lvl="0" indent="0" algn="l" rtl="0">
              <a:lnSpc>
                <a:spcPct val="90000"/>
              </a:lnSpc>
              <a:spcBef>
                <a:spcPts val="750"/>
              </a:spcBef>
              <a:spcAft>
                <a:spcPts val="0"/>
              </a:spcAft>
              <a:buSzPts val="2800"/>
              <a:buNone/>
            </a:pPr>
            <a:r>
              <a:rPr lang="en-US" dirty="0"/>
              <a:t>Examples of </a:t>
            </a:r>
            <a:r>
              <a:rPr lang="en-US" b="1" dirty="0"/>
              <a:t>services</a:t>
            </a:r>
            <a:r>
              <a:rPr lang="en-US" dirty="0"/>
              <a:t> (action or work performed for monetary compensation) are haircuts, hotel stays, or roller-coaster rides.</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Clr>
                <a:schemeClr val="dk1"/>
              </a:buClr>
              <a:buSzPts val="1100"/>
              <a:buFont typeface="Arial"/>
              <a:buNone/>
            </a:pPr>
            <a:r>
              <a:rPr lang="en-US" dirty="0"/>
              <a:t>Businesses can generate </a:t>
            </a:r>
            <a:r>
              <a:rPr lang="en-US" b="1" dirty="0"/>
              <a:t>profits</a:t>
            </a:r>
            <a:r>
              <a:rPr lang="en-US" dirty="0"/>
              <a:t> from the sale of goods and/or services</a:t>
            </a:r>
            <a:endParaRPr dirty="0"/>
          </a:p>
          <a:p>
            <a:pPr marL="0" lvl="0" indent="0" algn="l" rtl="0">
              <a:lnSpc>
                <a:spcPct val="90000"/>
              </a:lnSpc>
              <a:spcBef>
                <a:spcPts val="750"/>
              </a:spcBef>
              <a:spcAft>
                <a:spcPts val="0"/>
              </a:spcAft>
              <a:buClr>
                <a:schemeClr val="dk1"/>
              </a:buClr>
              <a:buSzPts val="1100"/>
              <a:buFont typeface="Arial"/>
              <a:buNone/>
            </a:pP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2" name="Google Shape;112;p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Retailers sell goods</a:t>
            </a:r>
            <a:endParaRPr dirty="0"/>
          </a:p>
        </p:txBody>
      </p:sp>
      <p:pic>
        <p:nvPicPr>
          <p:cNvPr id="111" name="Google Shape;111;p9" descr="A sign for a hardware store. "/>
          <p:cNvPicPr preferRelativeResize="0"/>
          <p:nvPr/>
        </p:nvPicPr>
        <p:blipFill rotWithShape="1">
          <a:blip r:embed="rId3">
            <a:alphaModFix/>
          </a:blip>
          <a:srcRect t="15097" b="14369"/>
          <a:stretch/>
        </p:blipFill>
        <p:spPr>
          <a:xfrm>
            <a:off x="2164683" y="1825625"/>
            <a:ext cx="7886700" cy="4351338"/>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Restaurants provide a service</a:t>
            </a:r>
            <a:endParaRPr dirty="0"/>
          </a:p>
        </p:txBody>
      </p:sp>
      <p:pic>
        <p:nvPicPr>
          <p:cNvPr id="118" name="Google Shape;118;p10" descr="A sign for Soup Cycle, a restaurant that delivers fresh, tasty meals delivered by bicycle."/>
          <p:cNvPicPr preferRelativeResize="0"/>
          <p:nvPr/>
        </p:nvPicPr>
        <p:blipFill rotWithShape="1">
          <a:blip r:embed="rId3">
            <a:alphaModFix/>
          </a:blip>
          <a:srcRect t="15115" r="5491" b="6533"/>
          <a:stretch/>
        </p:blipFill>
        <p:spPr>
          <a:xfrm>
            <a:off x="2176120" y="1825625"/>
            <a:ext cx="7875265" cy="4351338"/>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Google Shape;126;g5b1b88430f_0_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dirty="0"/>
              <a:t>Profit, Loss, and Value</a:t>
            </a:r>
            <a:endParaRPr dirty="0"/>
          </a:p>
        </p:txBody>
      </p:sp>
      <p:sp>
        <p:nvSpPr>
          <p:cNvPr id="125" name="Google Shape;125;g5b1b88430f_0_0"/>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2800"/>
              <a:buNone/>
            </a:pPr>
            <a:r>
              <a:rPr lang="en-US" b="1" dirty="0"/>
              <a:t>Profit </a:t>
            </a:r>
            <a:r>
              <a:rPr lang="en-US" dirty="0"/>
              <a:t>is the amount of revenue or income that a business owner retains after paying all the expenses associated with the operation of the business</a:t>
            </a:r>
            <a:r>
              <a:rPr lang="en-US" dirty="0" smtClean="0"/>
              <a:t>.</a:t>
            </a:r>
          </a:p>
          <a:p>
            <a:pPr marL="0" lvl="0" indent="0" algn="l" rtl="0">
              <a:lnSpc>
                <a:spcPct val="90000"/>
              </a:lnSpc>
              <a:spcBef>
                <a:spcPts val="750"/>
              </a:spcBef>
              <a:spcAft>
                <a:spcPts val="0"/>
              </a:spcAft>
              <a:buSzPts val="2800"/>
              <a:buNone/>
            </a:pPr>
            <a:r>
              <a:rPr lang="en-US" dirty="0" smtClean="0"/>
              <a:t>P = R - E</a:t>
            </a:r>
            <a:r>
              <a:rPr lang="en-US" dirty="0" smtClean="0"/>
              <a:t> </a:t>
            </a:r>
            <a:endParaRPr dirty="0"/>
          </a:p>
          <a:p>
            <a:pPr marL="0" lvl="0" indent="0" algn="l" rtl="0">
              <a:lnSpc>
                <a:spcPct val="90000"/>
              </a:lnSpc>
              <a:spcBef>
                <a:spcPts val="750"/>
              </a:spcBef>
              <a:spcAft>
                <a:spcPts val="0"/>
              </a:spcAft>
              <a:buSzPts val="2800"/>
              <a:buNone/>
            </a:pPr>
            <a:r>
              <a:rPr lang="en-US" dirty="0"/>
              <a:t>If the expenses of the business exceed the revenue or income generated from operations, then the business will suffer a </a:t>
            </a:r>
            <a:r>
              <a:rPr lang="en-US" b="1" dirty="0"/>
              <a:t>loss</a:t>
            </a:r>
            <a:r>
              <a:rPr lang="en-US" dirty="0"/>
              <a:t>. Businesses that suffer extraordinary losses during a short period of time or slowly see their profits decline may end up closing or filing for bankruptcy. </a:t>
            </a:r>
            <a:endParaRPr dirty="0"/>
          </a:p>
          <a:p>
            <a:pPr marL="0" lvl="0" indent="0" algn="l" rtl="0">
              <a:lnSpc>
                <a:spcPct val="90000"/>
              </a:lnSpc>
              <a:spcBef>
                <a:spcPts val="750"/>
              </a:spcBef>
              <a:spcAft>
                <a:spcPts val="0"/>
              </a:spcAft>
              <a:buSzPts val="2800"/>
              <a:buNone/>
            </a:pPr>
            <a:endParaRPr dirty="0"/>
          </a:p>
          <a:p>
            <a:pPr marL="0" lvl="0" indent="0" algn="l" rtl="0">
              <a:lnSpc>
                <a:spcPct val="90000"/>
              </a:lnSpc>
              <a:spcBef>
                <a:spcPts val="750"/>
              </a:spcBef>
              <a:spcAft>
                <a:spcPts val="0"/>
              </a:spcAft>
              <a:buSzPts val="2800"/>
              <a:buNone/>
            </a:pPr>
            <a:r>
              <a:rPr lang="en-US" dirty="0"/>
              <a:t>When businesses talk about </a:t>
            </a:r>
            <a:r>
              <a:rPr lang="en-US" b="1" dirty="0"/>
              <a:t>value </a:t>
            </a:r>
            <a:r>
              <a:rPr lang="en-US" dirty="0"/>
              <a:t>they are referring to the relationship between the price a customer pays for the good or service and the perceived benefits the customer receives in exchange for their time or money.</a:t>
            </a: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4" name="Google Shape;134;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dirty="0"/>
              <a:t>Practice Question 1</a:t>
            </a:r>
            <a:endParaRPr dirty="0"/>
          </a:p>
        </p:txBody>
      </p:sp>
      <p:sp>
        <p:nvSpPr>
          <p:cNvPr id="133" name="Google Shape;133;p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8100" lvl="0" indent="0" algn="l" rtl="0">
              <a:lnSpc>
                <a:spcPct val="90000"/>
              </a:lnSpc>
              <a:spcBef>
                <a:spcPts val="750"/>
              </a:spcBef>
              <a:spcAft>
                <a:spcPts val="0"/>
              </a:spcAft>
              <a:buSzPts val="2800"/>
              <a:buNone/>
            </a:pPr>
            <a:r>
              <a:rPr lang="en-US" dirty="0"/>
              <a:t>How do you define “profit”?</a:t>
            </a:r>
            <a:endParaRPr dirty="0"/>
          </a:p>
          <a:p>
            <a:pPr marL="742950" lvl="1" indent="-342900" algn="l" rtl="0">
              <a:lnSpc>
                <a:spcPct val="90000"/>
              </a:lnSpc>
              <a:spcBef>
                <a:spcPts val="375"/>
              </a:spcBef>
              <a:spcAft>
                <a:spcPts val="0"/>
              </a:spcAft>
              <a:buSzPts val="1800"/>
              <a:buFont typeface="Arial"/>
              <a:buAutoNum type="alphaUcPeriod"/>
            </a:pPr>
            <a:r>
              <a:rPr lang="en-US" dirty="0"/>
              <a:t>when revenue exceeds costs </a:t>
            </a:r>
            <a:endParaRPr dirty="0"/>
          </a:p>
          <a:p>
            <a:pPr marL="742950" lvl="1" indent="-342900" algn="l" rtl="0">
              <a:lnSpc>
                <a:spcPct val="90000"/>
              </a:lnSpc>
              <a:spcBef>
                <a:spcPts val="375"/>
              </a:spcBef>
              <a:spcAft>
                <a:spcPts val="0"/>
              </a:spcAft>
              <a:buSzPts val="1800"/>
              <a:buFont typeface="Arial"/>
              <a:buAutoNum type="alphaUcPeriod"/>
            </a:pPr>
            <a:r>
              <a:rPr lang="en-US" dirty="0"/>
              <a:t>when costs exceed revenue </a:t>
            </a:r>
            <a:endParaRPr dirty="0"/>
          </a:p>
          <a:p>
            <a:pPr marL="742950" lvl="1" indent="-342900" algn="l" rtl="0">
              <a:lnSpc>
                <a:spcPct val="90000"/>
              </a:lnSpc>
              <a:spcBef>
                <a:spcPts val="375"/>
              </a:spcBef>
              <a:spcAft>
                <a:spcPts val="0"/>
              </a:spcAft>
              <a:buSzPts val="1800"/>
              <a:buFont typeface="Arial"/>
              <a:buAutoNum type="alphaUcPeriod"/>
            </a:pPr>
            <a:r>
              <a:rPr lang="en-US" dirty="0"/>
              <a:t>when revenue achieves planned target</a:t>
            </a:r>
            <a:endParaRPr dirty="0"/>
          </a:p>
          <a:p>
            <a:pPr marL="742950" lvl="1" indent="-342900" algn="l" rtl="0">
              <a:lnSpc>
                <a:spcPct val="90000"/>
              </a:lnSpc>
              <a:spcBef>
                <a:spcPts val="375"/>
              </a:spcBef>
              <a:spcAft>
                <a:spcPts val="0"/>
              </a:spcAft>
              <a:buSzPts val="1800"/>
              <a:buFont typeface="Arial"/>
              <a:buAutoNum type="alphaUcPeriod"/>
            </a:pPr>
            <a:r>
              <a:rPr lang="en-US" dirty="0"/>
              <a:t>when the bottom line is in the red</a:t>
            </a:r>
            <a:endParaRPr dirty="0"/>
          </a:p>
        </p:txBody>
      </p:sp>
      <p:pic>
        <p:nvPicPr>
          <p:cNvPr id="132" name="Google Shape;132;p6">
            <a:extLst>
              <a:ext uri="{C183D7F6-B498-43B3-948B-1728B52AA6E4}">
                <adec:decorative xmlns:adec="http://schemas.microsoft.com/office/drawing/2017/decorative" xmlns="" val="1"/>
              </a:ext>
            </a:extLst>
          </p:cNvPr>
          <p:cNvPicPr preferRelativeResize="0"/>
          <p:nvPr/>
        </p:nvPicPr>
        <p:blipFill rotWithShape="1">
          <a:blip r:embed="rId3">
            <a:alphaModFix/>
          </a:blip>
          <a:srcRect/>
          <a:stretch/>
        </p:blipFill>
        <p:spPr>
          <a:xfrm>
            <a:off x="6170402" y="1966371"/>
            <a:ext cx="5183399" cy="3660775"/>
          </a:xfrm>
          <a:prstGeom prst="rect">
            <a:avLst/>
          </a:prstGeom>
          <a:noFill/>
          <a:ln>
            <a:noFill/>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591</TotalTime>
  <Words>2795</Words>
  <Application>Microsoft Office PowerPoint</Application>
  <PresentationFormat>Custom</PresentationFormat>
  <Paragraphs>337</Paragraphs>
  <Slides>46</Slides>
  <Notes>45</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Clarity</vt:lpstr>
      <vt:lpstr>Introduction to Business</vt:lpstr>
      <vt:lpstr>Module Learning Outcomes</vt:lpstr>
      <vt:lpstr>Learning Outcomes: What Is Business? </vt:lpstr>
      <vt:lpstr>What is a business?</vt:lpstr>
      <vt:lpstr>Goods and Services</vt:lpstr>
      <vt:lpstr>Retailers sell goods</vt:lpstr>
      <vt:lpstr>Restaurants provide a service</vt:lpstr>
      <vt:lpstr>Profit, Loss, and Value</vt:lpstr>
      <vt:lpstr>Practice Question 1</vt:lpstr>
      <vt:lpstr>Practice Question 2</vt:lpstr>
      <vt:lpstr>Practice Question 3</vt:lpstr>
      <vt:lpstr>Learning Outcomes: For-Profit vs. Nonprofit </vt:lpstr>
      <vt:lpstr>Nonprofit Businesses</vt:lpstr>
      <vt:lpstr>For-profit vs. Non-profit Businesses</vt:lpstr>
      <vt:lpstr>Comparing For-Profits and Nonprofits</vt:lpstr>
      <vt:lpstr>Class Discussion: Profit or Mission?</vt:lpstr>
      <vt:lpstr>Learning Outcomes: Factors of Production</vt:lpstr>
      <vt:lpstr>Resources and Factors of Production</vt:lpstr>
      <vt:lpstr>Understanding Factors of Production</vt:lpstr>
      <vt:lpstr>Factors of Production: Baking a Cake</vt:lpstr>
      <vt:lpstr>Learning Outcomes: Functional Areas</vt:lpstr>
      <vt:lpstr>Understanding Functional Areas</vt:lpstr>
      <vt:lpstr>Management</vt:lpstr>
      <vt:lpstr>Operations</vt:lpstr>
      <vt:lpstr>Marketing</vt:lpstr>
      <vt:lpstr>Finance</vt:lpstr>
      <vt:lpstr>Research and Development (R&amp;D)</vt:lpstr>
      <vt:lpstr>Key People Within Functional Areas</vt:lpstr>
      <vt:lpstr>Practice Question 4</vt:lpstr>
      <vt:lpstr>Practice Question 5</vt:lpstr>
      <vt:lpstr>Learning Outcomes: Stakeholders</vt:lpstr>
      <vt:lpstr>Business Stakeholders</vt:lpstr>
      <vt:lpstr>Internal Stakeholders</vt:lpstr>
      <vt:lpstr>External Stakeholders</vt:lpstr>
      <vt:lpstr>Learning Outcomes: External Forces</vt:lpstr>
      <vt:lpstr>Understanding External Forces</vt:lpstr>
      <vt:lpstr>Economic Environment</vt:lpstr>
      <vt:lpstr>Legal Environment </vt:lpstr>
      <vt:lpstr>Competitive Environment</vt:lpstr>
      <vt:lpstr>Technological Environment</vt:lpstr>
      <vt:lpstr>Social Environment</vt:lpstr>
      <vt:lpstr>Global Environment</vt:lpstr>
      <vt:lpstr>Class Activity: Identifying External Stakeholders</vt:lpstr>
      <vt:lpstr>Present: Identifying External Stakeholders</vt:lpstr>
      <vt:lpstr>Class Discussion: Identifying External Stakeholders</vt:lpstr>
      <vt:lpstr>Quick Review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Business</dc:title>
  <dc:creator>Sarah Liebman</dc:creator>
  <cp:lastModifiedBy>ismail - [2010]</cp:lastModifiedBy>
  <cp:revision>21</cp:revision>
  <dcterms:modified xsi:type="dcterms:W3CDTF">2021-08-02T10:51:52Z</dcterms:modified>
</cp:coreProperties>
</file>